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8" r:id="rId70"/>
    <p:sldId id="380" r:id="rId71"/>
    <p:sldId id="382" r:id="rId72"/>
    <p:sldId id="381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83" r:id="rId81"/>
    <p:sldId id="384" r:id="rId82"/>
    <p:sldId id="336" r:id="rId83"/>
    <p:sldId id="337" r:id="rId84"/>
    <p:sldId id="338" r:id="rId85"/>
    <p:sldId id="340" r:id="rId86"/>
    <p:sldId id="339" r:id="rId87"/>
    <p:sldId id="341" r:id="rId88"/>
    <p:sldId id="342" r:id="rId89"/>
    <p:sldId id="343" r:id="rId90"/>
    <p:sldId id="344" r:id="rId91"/>
    <p:sldId id="348" r:id="rId92"/>
    <p:sldId id="347" r:id="rId93"/>
    <p:sldId id="349" r:id="rId94"/>
    <p:sldId id="350" r:id="rId95"/>
    <p:sldId id="351" r:id="rId96"/>
    <p:sldId id="352" r:id="rId97"/>
    <p:sldId id="354" r:id="rId98"/>
    <p:sldId id="355" r:id="rId99"/>
    <p:sldId id="356" r:id="rId100"/>
    <p:sldId id="36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D2031-E86B-4F6E-A2BB-9F53C401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D9FCE-F928-46DE-ADB8-428CAB7F3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F4E9D2-A454-451D-B798-C53C4D1C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24C2CD-DA90-4BA4-9041-95198F29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D135AC-A3A4-482D-93C4-44172A77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5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72672-C3B2-4604-80F4-F9490C20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25E3AA-5FBA-4205-930E-312067275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C54791-3EE8-4DDB-AA40-07960DDB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7C74E5-085D-400A-AFF7-43DE471E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6D83C3-8095-4140-B033-9E5582C7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56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406CFF-E3BB-4DAA-92AA-55D57F64F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CA8681-37D9-4E81-AF42-EF743DEBB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D9E79F-9155-4071-A075-7AA80D10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34CDD-355B-404F-9674-B80730E9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B5E40E-2A05-486C-B5F8-2FA62E9A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62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1ED2F-52E1-417A-9459-A78ED5FD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76CBD3-201E-48FD-B494-2943761A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C4613-814D-4048-820A-AB1329A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76BFF1-46DF-405A-9D26-250E3740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658A0F-70BC-401D-932D-EC9F84DA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07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9E606-32A6-411F-8E47-23C63D4F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6A95DD-3DE2-4B63-BB55-48E3C5736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131736-56E0-4652-89E3-CA2D27D8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FB6CFB-2E3E-4A9B-A6AE-5DC3C675F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37D219-2EEE-47F0-85CF-806F0671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08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57647-1078-4FEF-BC42-34FAF254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28C42-E2EF-4D84-9F2A-CA9DF72E1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1F370C-2469-4348-BF1C-08F534536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F79915-8366-47B5-BCA3-D24A9B65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D2BAD0-19D3-4F48-A311-7C20A7C7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421862-4C42-410E-9764-B3AC19EF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42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2F9BD-5D15-4E53-991E-3DC863DF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DC6C4E-9E35-4DB1-8513-22713AFE7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376A0E-7EB4-4A76-8B38-12B3AE848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4C2DAA-F7C5-4353-879A-5966B8AB0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A174B4-ECA8-4304-8E5A-33F0757B6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E6CF35-FCFE-4B5D-8AE0-481E45E3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3F24371-8146-4A77-95E7-F7DE8576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B7A92-16CF-4FA6-A9B8-B7ABC743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31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63EBE-5322-4CEA-8DC0-D0502B1D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91F284-BC4E-458D-A9AB-09A3B896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330C02-9ED7-421B-ADE7-C869729A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F65437-DF6C-42D0-9E28-506D2492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20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E896A91-9964-47A5-A8F6-1167A35D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DAC583-3EC9-40D8-BEA4-AC91D536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01D6C-7C50-48B4-9108-BD26EDB4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4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A6049-D636-4412-93AB-4B0D57C1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06736-FDA7-4962-9CE4-9465D2961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19D7A-6EEC-4424-88A3-B0A50408E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59088D-3B92-4AEE-8F6B-94D0A44F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14D43E-7F20-4A3B-AE49-7C4C17DF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F5609C-4A6F-4BAB-8D06-BAACE542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43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B50BC-4D05-45F4-8EE4-D6F8C4E1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218CDF-6D2C-4465-A605-D9723B9FA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8796DB-0BCD-4F5A-A88E-4205C3A34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1062B0-BABE-43C4-8A80-D5B1A83B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BBBB5F-1CB3-447E-AFFB-B2BA47C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9F0750-8D52-4283-96AC-1108A221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82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411B7B-0050-4AA5-8D3F-68FDD71E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B697B-41A1-40F1-B11D-2EFF3D14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CE846D-0A20-4777-95AD-E10049156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6EBA-B941-4363-B565-9CA40F133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FBFE10-8360-490B-A268-4A483315C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5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fe.uni-lj.si/cvww2016/proceedings/papers/05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ion.fe.uni-lj.si/cvww2016/proceedings/papers/05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-IW1CwAqE4?feature=oembed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706A7-181F-4C41-B113-EA9942EF07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Visão Computacional com </a:t>
            </a:r>
            <a:r>
              <a:rPr lang="pt-BR" b="1" dirty="0" err="1"/>
              <a:t>OpenCV</a:t>
            </a:r>
            <a:r>
              <a:rPr lang="pt-BR" b="1" dirty="0"/>
              <a:t> e </a:t>
            </a:r>
            <a:r>
              <a:rPr lang="pt-BR" b="1" dirty="0" err="1"/>
              <a:t>MediaPipe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F485F9-935B-4058-B1B6-1A98D1B36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558" y="3509963"/>
            <a:ext cx="9144000" cy="1655762"/>
          </a:xfrm>
        </p:spPr>
        <p:txBody>
          <a:bodyPr/>
          <a:lstStyle/>
          <a:p>
            <a:r>
              <a:rPr lang="pt-BR" dirty="0"/>
              <a:t>Vamos Conversar e </a:t>
            </a:r>
            <a:r>
              <a:rPr lang="pt-BR" dirty="0" err="1"/>
              <a:t>Codar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54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B0B69-FF45-CB9B-600D-DA4D8757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D3DE9A-F7A2-2192-0BD1-9BA88D95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Ao rodar novamente nosso código de visualização do </a:t>
            </a:r>
            <a:r>
              <a:rPr lang="pt-BR" dirty="0" err="1"/>
              <a:t>MediaPipe</a:t>
            </a:r>
            <a:r>
              <a:rPr lang="pt-BR" dirty="0"/>
              <a:t>.</a:t>
            </a:r>
          </a:p>
          <a:p>
            <a:r>
              <a:rPr lang="pt-BR" dirty="0"/>
              <a:t>Mais uma vez, uma janela de vídeo foi aberta com o meu rosto detectado. </a:t>
            </a:r>
          </a:p>
          <a:p>
            <a:r>
              <a:rPr lang="pt-BR" dirty="0"/>
              <a:t>É possível observar uma série de pontos. </a:t>
            </a:r>
          </a:p>
          <a:p>
            <a:r>
              <a:rPr lang="pt-BR" dirty="0"/>
              <a:t>Eles são vermelhos</a:t>
            </a:r>
          </a:p>
          <a:p>
            <a:r>
              <a:rPr lang="pt-BR" dirty="0"/>
              <a:t> Envolta, há uma linha/moldura branca. </a:t>
            </a:r>
          </a:p>
          <a:p>
            <a:r>
              <a:rPr lang="pt-BR" dirty="0"/>
              <a:t>Isso dificulta a visualização.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146D75-1D4A-3E75-481F-A23A3C4C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39" y="2926631"/>
            <a:ext cx="4377279" cy="35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64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31CA84-C6DD-7EA6-B243-5CA6E50F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27436"/>
            <a:ext cx="7691717" cy="6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53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3DAD-66B2-97DA-1D45-D61BE0A98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F5489-9B3C-8A77-153C-4B937472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842ED1-613B-233E-68AB-04563025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0789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5B696-EA14-A9C9-B343-4C760985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2E28C-EBA2-E9A4-DED4-756F11D7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56FE69-ABBE-636F-8550-2AE74B32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944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013-DB8A-D74B-F404-92D94367E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14326-63EC-09A8-9D8A-D82FCA9D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038264-3A32-FDAD-0830-E9B508237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4918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AB60-6086-0A3E-7D62-07DF45FB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EDBF-80A2-B25F-0495-DE4121EE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B1A5B-9072-B09F-A02E-40C0F866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82135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9426-6BDD-16C7-C5C5-90B48269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91116-5B4A-4D87-4943-94AF8C9F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81536A-9F34-C877-8BB9-DBE0EBAF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819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587B-9700-2A45-9ABA-123BE9C6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C13E9-726D-1637-F41F-0B1D2FA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EF783-68F0-11C1-02A6-79F46B72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2618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E773-8292-CEA2-831B-0AB4865D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ED95B-8BF3-4464-EF6E-4C22A156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B202D4-83E2-D284-1D06-154968870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2648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D5FF-EE26-2FA2-2103-4426E0B6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A5C7E-1880-8A7F-AB0B-8877EF7F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D0C052-8681-81D5-A15A-3A9F3822A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575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22BD-9B92-9DA3-D6D7-0D8BA29F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C75FD-903F-B712-13B8-FD4A0075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6F392D-38AE-C8B8-D2D1-35CAB8EB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54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2F1A3-69F2-C7BB-AE2D-BD6E3EC5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3EA363-287E-EC73-042E-45C1EED7C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Em algumas áreas, existe uma maior concentração de pontos.</a:t>
            </a:r>
          </a:p>
          <a:p>
            <a:r>
              <a:rPr lang="pt-BR" dirty="0"/>
              <a:t>Por exemplo, na região dos olhos, no nariz e na boca. </a:t>
            </a:r>
          </a:p>
          <a:p>
            <a:r>
              <a:rPr lang="pt-BR" dirty="0"/>
              <a:t>Nestas áreas, quase não dá para enxergá-los. </a:t>
            </a:r>
          </a:p>
          <a:p>
            <a:r>
              <a:rPr lang="pt-BR" dirty="0"/>
              <a:t>Você concorda que essa visualização não é tão interessante para uma análise mais profunda dos pontos, isto é, um entendimento melhor sobre o que o </a:t>
            </a:r>
            <a:r>
              <a:rPr lang="pt-BR" dirty="0" err="1"/>
              <a:t>MediaPipe</a:t>
            </a:r>
            <a:r>
              <a:rPr lang="pt-BR" dirty="0"/>
              <a:t> está coletando?</a:t>
            </a:r>
          </a:p>
          <a:p>
            <a:r>
              <a:rPr lang="pt-BR" dirty="0"/>
              <a:t>Precisamos melhorar essa visualização para alcançarmos uma análise mais assertiva sobre o que está acontecendo com os pontos na nossa face.</a:t>
            </a:r>
          </a:p>
          <a:p>
            <a:r>
              <a:rPr lang="pt-BR" dirty="0"/>
              <a:t>Então, vamos </a:t>
            </a:r>
            <a:r>
              <a:rPr lang="pt-BR" b="1" dirty="0"/>
              <a:t>alterar os pontos e como são mostrados</a:t>
            </a:r>
            <a:r>
              <a:rPr lang="pt-BR" dirty="0"/>
              <a:t>. </a:t>
            </a:r>
          </a:p>
          <a:p>
            <a:r>
              <a:rPr lang="pt-BR" dirty="0"/>
              <a:t>Podemos apertar "c" para fechar a janela. </a:t>
            </a:r>
          </a:p>
          <a:p>
            <a:r>
              <a:rPr lang="pt-BR" dirty="0"/>
              <a:t>Agora, vamos começar as melhorias na visualização dos pontos. </a:t>
            </a:r>
          </a:p>
          <a:p>
            <a:r>
              <a:rPr lang="pt-BR" dirty="0"/>
              <a:t>Nosso primeiro passo é retornar à linha onde criamos o desenho das nossas coordenadas.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9852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B76A255-6BA4-3E2A-100B-5C03CAC4DA80}"/>
              </a:ext>
            </a:extLst>
          </p:cNvPr>
          <p:cNvSpPr txBox="1"/>
          <p:nvPr/>
        </p:nvSpPr>
        <p:spPr>
          <a:xfrm>
            <a:off x="3046880" y="538806"/>
            <a:ext cx="609824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Precisamos verificar a abertura da boca, porque quase ninguém dorme sorrindo ou gargalhando.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Geralmente, as pessoas dormem com o rosto relaxado.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Agora fecharemos a janela de vídeo e calcularemos a abertura da boca.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Para isso, utilizamos os pontos da boca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DD0A0E-A720-F05E-C340-4A197A14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2521238"/>
            <a:ext cx="64960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6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F50FF-FF0F-0EFA-B952-97202C2D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84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DF1C66-458F-538C-0C63-1B746CEA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Temos </a:t>
            </a:r>
            <a:r>
              <a:rPr lang="pt-BR" b="1" u="sng" dirty="0"/>
              <a:t>8 pontos </a:t>
            </a:r>
            <a:r>
              <a:rPr lang="pt-BR" dirty="0"/>
              <a:t>especificamente na boca. </a:t>
            </a:r>
          </a:p>
          <a:p>
            <a:r>
              <a:rPr lang="pt-BR" dirty="0"/>
              <a:t>Nós realizaremos um cálculo similar ao EAR, utilizando esses pontos. O</a:t>
            </a:r>
            <a:r>
              <a:rPr lang="pt-BR" u="sng" dirty="0"/>
              <a:t> </a:t>
            </a:r>
            <a:r>
              <a:rPr lang="pt-BR" b="1" u="sng" dirty="0"/>
              <a:t>MAR</a:t>
            </a:r>
            <a:r>
              <a:rPr lang="pt-BR" u="sng" dirty="0"/>
              <a:t> </a:t>
            </a:r>
            <a:r>
              <a:rPr lang="pt-BR" dirty="0"/>
              <a:t>ou </a:t>
            </a:r>
            <a:r>
              <a:rPr lang="pt-BR" b="1" u="sng" dirty="0" err="1"/>
              <a:t>Mouth</a:t>
            </a:r>
            <a:r>
              <a:rPr lang="pt-BR" b="1" u="sng" dirty="0"/>
              <a:t> </a:t>
            </a:r>
            <a:r>
              <a:rPr lang="pt-BR" b="1" u="sng" dirty="0" err="1"/>
              <a:t>Aspect</a:t>
            </a:r>
            <a:r>
              <a:rPr lang="pt-BR" b="1" u="sng" dirty="0"/>
              <a:t> </a:t>
            </a:r>
            <a:r>
              <a:rPr lang="pt-BR" b="1" u="sng" dirty="0" err="1"/>
              <a:t>Ratio</a:t>
            </a:r>
            <a:r>
              <a:rPr lang="pt-BR" u="sng" dirty="0"/>
              <a:t> </a:t>
            </a:r>
            <a:r>
              <a:rPr lang="pt-BR" dirty="0"/>
              <a:t>(Em tradução livre: Proporção da boca)</a:t>
            </a:r>
          </a:p>
          <a:p>
            <a:r>
              <a:rPr lang="pt-BR" dirty="0"/>
              <a:t> Funciona exatamente como o EAR, mas para as coordenadas da boca. </a:t>
            </a:r>
          </a:p>
        </p:txBody>
      </p:sp>
    </p:spTree>
    <p:extLst>
      <p:ext uri="{BB962C8B-B14F-4D97-AF65-F5344CB8AC3E}">
        <p14:creationId xmlns:p14="http://schemas.microsoft.com/office/powerpoint/2010/main" val="2108817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A9072-90D0-89A1-8FC4-83AAC038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85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E96D3-A5CD-F91F-CE18-C0154982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encontrar os pontos que estão indicados na imagem no </a:t>
            </a:r>
            <a:r>
              <a:rPr lang="pt-BR" dirty="0" err="1"/>
              <a:t>MediaPipe</a:t>
            </a:r>
            <a:r>
              <a:rPr lang="pt-BR" dirty="0"/>
              <a:t>. </a:t>
            </a:r>
          </a:p>
          <a:p>
            <a:r>
              <a:rPr lang="pt-BR" dirty="0"/>
              <a:t>Então, temos que identificar esses pontos e mostrá-los na tela, assim como fizemos para o EAR.</a:t>
            </a:r>
          </a:p>
          <a:p>
            <a:r>
              <a:rPr lang="pt-BR" dirty="0"/>
              <a:t>Então, criaremos um novo código.</a:t>
            </a:r>
          </a:p>
          <a:p>
            <a:r>
              <a:rPr lang="pt-BR" dirty="0"/>
              <a:t>Dentro dela, faremos uma lista com os pontos da boca, exatamente os que são indicados na imagem : </a:t>
            </a:r>
            <a:r>
              <a:rPr lang="pt-BR" u="sng" dirty="0"/>
              <a:t>82, 87, 13, 14, 312, 317, 308 e 78</a:t>
            </a:r>
            <a:r>
              <a:rPr lang="pt-BR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F52ABD-308C-DA85-CB73-2548E156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153" y="4955254"/>
            <a:ext cx="2892238" cy="1581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03058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D1F4B-2D81-6A83-5348-379FCC95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2B0AFF-B57D-75CA-05E3-4F2CDBCBC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124285-6EFF-7315-4CA4-FC314C53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86684" cy="30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567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48F55-6150-985B-77AE-90C998A7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5A58BE-DE21-AA90-0D1A-1EDD5419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Nessa célula, temos o </a:t>
            </a:r>
            <a:r>
              <a:rPr lang="pt-BR" b="1" dirty="0" err="1"/>
              <a:t>p_boca</a:t>
            </a:r>
            <a:r>
              <a:rPr lang="pt-BR" dirty="0"/>
              <a:t>, variável que guardará a lista, igual aos valores dos pontos. </a:t>
            </a:r>
          </a:p>
          <a:p>
            <a:r>
              <a:rPr lang="pt-BR" dirty="0"/>
              <a:t>Vamos rodar esse código para que a variável seja criada.</a:t>
            </a:r>
          </a:p>
          <a:p>
            <a:r>
              <a:rPr lang="pt-BR" dirty="0"/>
              <a:t>Agora, adicionaremos esses pontos na nossa visualização. </a:t>
            </a:r>
          </a:p>
          <a:p>
            <a:r>
              <a:rPr lang="pt-BR" dirty="0"/>
              <a:t>Nós já preparamos um código de verificação das coordenadas presentes nos pontos dos olhos. </a:t>
            </a:r>
          </a:p>
          <a:p>
            <a:r>
              <a:rPr lang="pt-BR" dirty="0"/>
              <a:t>A partir desses valores, </a:t>
            </a:r>
            <a:r>
              <a:rPr lang="pt-BR" dirty="0" err="1"/>
              <a:t>desnormalizamos</a:t>
            </a:r>
            <a:r>
              <a:rPr lang="pt-BR" dirty="0"/>
              <a:t> o valor das coordenadas e colocamos um círculo em cada uma delas.</a:t>
            </a:r>
          </a:p>
          <a:p>
            <a:endParaRPr lang="pt-BR" dirty="0"/>
          </a:p>
          <a:p>
            <a:r>
              <a:rPr lang="pt-BR" dirty="0"/>
              <a:t>Lembrando que os pontos da boca são diferentes dos pontos dos olhos. Vamos copiar o código da condicional de verificação do id da coordenada para o id dos olhos. </a:t>
            </a:r>
          </a:p>
        </p:txBody>
      </p:sp>
    </p:spTree>
    <p:extLst>
      <p:ext uri="{BB962C8B-B14F-4D97-AF65-F5344CB8AC3E}">
        <p14:creationId xmlns:p14="http://schemas.microsoft.com/office/powerpoint/2010/main" val="27676065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233C-8668-85B5-2E84-E378728C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– 88 (copie o </a:t>
            </a:r>
            <a:r>
              <a:rPr lang="pt-BR" dirty="0" err="1"/>
              <a:t>if</a:t>
            </a:r>
            <a:r>
              <a:rPr lang="pt-BR" dirty="0"/>
              <a:t> dos 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109B6-A7C8-AFBC-9FFD-D1DE1847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BEF680-D354-C51E-41E2-3DF23CC3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011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765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DBF59-9EFF-D7EA-0A06-37E378ED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3" y="476343"/>
            <a:ext cx="10515600" cy="1325563"/>
          </a:xfrm>
        </p:spPr>
        <p:txBody>
          <a:bodyPr/>
          <a:lstStyle/>
          <a:p>
            <a:r>
              <a:rPr lang="pt-BR" b="1" dirty="0"/>
              <a:t>Passo 99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9AA08F-E7EE-006E-65C7-26D3D200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2" y="1801906"/>
            <a:ext cx="11327352" cy="195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49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1D76D-5F44-A5C1-F701-B6AB4E14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100 – Verificar o 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A9441A-CAF7-67DE-A394-120052CE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8E201A-2067-8621-EC31-A5E60264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1350963"/>
            <a:ext cx="6675293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07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18B73-1E56-1B43-3928-7C0BFD9D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101 - 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91B3C-20AE-7B60-2B75-3ED224A3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Encontramos os pontos na nossa face e agora vamos definir o valor de MAR (</a:t>
            </a:r>
            <a:r>
              <a:rPr lang="pt-BR" dirty="0" err="1"/>
              <a:t>Mouth</a:t>
            </a:r>
            <a:r>
              <a:rPr lang="pt-BR" dirty="0"/>
              <a:t> </a:t>
            </a:r>
            <a:r>
              <a:rPr lang="pt-BR" dirty="0" err="1"/>
              <a:t>Aspect</a:t>
            </a:r>
            <a:r>
              <a:rPr lang="pt-BR" dirty="0"/>
              <a:t> </a:t>
            </a:r>
            <a:r>
              <a:rPr lang="pt-BR" dirty="0" err="1"/>
              <a:t>Ratio</a:t>
            </a:r>
            <a:r>
              <a:rPr lang="pt-BR" dirty="0"/>
              <a:t>) dentro do nosso código para aprimorá-lo cada vez mais. </a:t>
            </a:r>
          </a:p>
          <a:p>
            <a:r>
              <a:rPr lang="pt-BR" dirty="0"/>
              <a:t>A seguir, temos a equação de MAR: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C43764-D751-EA37-0061-C43E5F73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3" y="3727075"/>
            <a:ext cx="9773473" cy="1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30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455F1-D480-9DE5-2797-D88C20FC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- 102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27C20B-33D4-3B72-FF29-FF78DB4C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equação é muito similar ao EAR.</a:t>
            </a:r>
          </a:p>
          <a:p>
            <a:r>
              <a:rPr lang="pt-BR" dirty="0"/>
              <a:t>O cálculo dos pontos ligados verticalmente se dá pela distância euclidiana entre eles. </a:t>
            </a:r>
          </a:p>
          <a:p>
            <a:r>
              <a:rPr lang="pt-BR" dirty="0"/>
              <a:t>São seis pontos: 82 e 87; 13 e 14; e 312 e 317. </a:t>
            </a:r>
          </a:p>
          <a:p>
            <a:r>
              <a:rPr lang="pt-BR" dirty="0"/>
              <a:t>Somamos os valores das distâncias euclidianas e dividimos por duas vezes a distância euclidiana entre os pontos das extremidades: 78 e 308. </a:t>
            </a:r>
          </a:p>
        </p:txBody>
      </p:sp>
    </p:spTree>
    <p:extLst>
      <p:ext uri="{BB962C8B-B14F-4D97-AF65-F5344CB8AC3E}">
        <p14:creationId xmlns:p14="http://schemas.microsoft.com/office/powerpoint/2010/main" val="32158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CA434-6B53-441F-C65D-1DFC709F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EDDF7-5418-3F7E-CEB0-24E0CA82C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retornar à linha onde criamos o desenho das nossas coordenadas.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ED7EFF-064D-56D4-36C2-B40D3D76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0" y="2883273"/>
            <a:ext cx="10123910" cy="10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857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84653-3B5A-24BC-A866-C21A934E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103 – Função para </a:t>
            </a:r>
            <a:r>
              <a:rPr lang="pt-BR" b="1" dirty="0"/>
              <a:t>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2C7BB-E8E9-248A-618D-60A79C2C7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Também faremos o cálculo de maneira bastante similar.</a:t>
            </a:r>
          </a:p>
          <a:p>
            <a:r>
              <a:rPr lang="pt-BR" dirty="0"/>
              <a:t>Nós criaremos uma linha de código para a nossa função </a:t>
            </a:r>
            <a:r>
              <a:rPr lang="pt-BR" b="1" dirty="0" err="1"/>
              <a:t>def</a:t>
            </a:r>
            <a:r>
              <a:rPr lang="pt-BR" b="1" dirty="0"/>
              <a:t> </a:t>
            </a:r>
            <a:r>
              <a:rPr lang="pt-BR" b="1" dirty="0" err="1"/>
              <a:t>calculo_mar</a:t>
            </a:r>
            <a:r>
              <a:rPr lang="pt-BR" b="1" dirty="0"/>
              <a:t>().</a:t>
            </a:r>
          </a:p>
          <a:p>
            <a:r>
              <a:rPr lang="pt-BR" dirty="0"/>
              <a:t>O </a:t>
            </a:r>
            <a:r>
              <a:rPr lang="pt-BR" b="1" dirty="0" err="1"/>
              <a:t>calculo_mar</a:t>
            </a:r>
            <a:r>
              <a:rPr lang="pt-BR" b="1" dirty="0"/>
              <a:t>() </a:t>
            </a:r>
            <a:r>
              <a:rPr lang="pt-BR" dirty="0"/>
              <a:t>receberá os pontos da face e da boca.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CE5AE-0B61-0313-C9D4-E2B81596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1" y="3887040"/>
            <a:ext cx="11674001" cy="15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007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D1494A-ACA3-A6AE-D317-CF46958B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0" y="1438626"/>
            <a:ext cx="11920100" cy="46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829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09133-7805-F636-10E9-17144E1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104 - Testando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0A93D-7E18-B228-CC7D-33BCDE62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o nosso código.</a:t>
            </a:r>
          </a:p>
          <a:p>
            <a:r>
              <a:rPr lang="pt-BR" dirty="0"/>
              <a:t> Abrimos a janela de vídeo e agora aparece o cálculo do valor de MAR integrado ao nosso projeto. </a:t>
            </a:r>
          </a:p>
          <a:p>
            <a:r>
              <a:rPr lang="pt-BR" dirty="0"/>
              <a:t>Quando estou de boca fechada, o MAR é zero. </a:t>
            </a:r>
          </a:p>
          <a:p>
            <a:r>
              <a:rPr lang="pt-BR" dirty="0"/>
              <a:t>Se abro a boca ou sorrio, o MAR aumenta.</a:t>
            </a:r>
          </a:p>
          <a:p>
            <a:r>
              <a:rPr lang="pt-BR" dirty="0"/>
              <a:t>Falta integrarmos esse novo valor ao cálculo de tempo em que os olhos estão fechados. </a:t>
            </a:r>
          </a:p>
        </p:txBody>
      </p:sp>
    </p:spTree>
    <p:extLst>
      <p:ext uri="{BB962C8B-B14F-4D97-AF65-F5344CB8AC3E}">
        <p14:creationId xmlns:p14="http://schemas.microsoft.com/office/powerpoint/2010/main" val="268991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08F8A-250F-E10B-D93A-988CEAB7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7200" dirty="0"/>
              <a:t>Passo 11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55FFF-F53E-6970-6D57-04F09FF72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Existe uma opção no </a:t>
            </a:r>
            <a:r>
              <a:rPr lang="pt-BR" dirty="0" err="1"/>
              <a:t>MediaPipe</a:t>
            </a:r>
            <a:r>
              <a:rPr lang="pt-BR" dirty="0"/>
              <a:t> </a:t>
            </a:r>
          </a:p>
          <a:p>
            <a:r>
              <a:rPr lang="pt-BR" dirty="0"/>
              <a:t>Que nos permite especificar a </a:t>
            </a:r>
            <a:r>
              <a:rPr lang="pt-BR" sz="7200" b="1" dirty="0">
                <a:solidFill>
                  <a:srgbClr val="FF0000"/>
                </a:solidFill>
              </a:rPr>
              <a:t>cor</a:t>
            </a:r>
            <a:r>
              <a:rPr lang="pt-BR" dirty="0"/>
              <a:t>.</a:t>
            </a:r>
          </a:p>
          <a:p>
            <a:r>
              <a:rPr lang="pt-BR" dirty="0"/>
              <a:t> A </a:t>
            </a:r>
            <a:r>
              <a:rPr lang="pt-BR" sz="4800" b="1" dirty="0"/>
              <a:t>grossura</a:t>
            </a:r>
            <a:r>
              <a:rPr lang="pt-BR" dirty="0"/>
              <a:t>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</a:rPr>
              <a:t>do tamanho do círculo</a:t>
            </a:r>
          </a:p>
          <a:p>
            <a:r>
              <a:rPr lang="pt-BR" dirty="0"/>
              <a:t>De cada ponto do nosso rosto.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Bem como a linha branca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Que está em volta da nossa face</a:t>
            </a:r>
            <a:r>
              <a:rPr lang="pt-BR" dirty="0">
                <a:highlight>
                  <a:srgbClr val="000000"/>
                </a:highlight>
              </a:rPr>
              <a:t>. </a:t>
            </a:r>
          </a:p>
          <a:p>
            <a:r>
              <a:rPr lang="pt-BR" dirty="0"/>
              <a:t>Vamos rodar o código de novo </a:t>
            </a:r>
          </a:p>
          <a:p>
            <a:r>
              <a:rPr lang="pt-BR" dirty="0"/>
              <a:t>E observá-la com mais atenção.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02B8F7-9962-89C9-3C83-28255B3E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414" y="1048871"/>
            <a:ext cx="5430126" cy="49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0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68D4B-97CC-D3C6-A12B-4F1D8DD1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5F682-D692-8A2D-415C-7A502D3E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linha em branco conecta todos os pontos da nossa face e forma um círculo em volta do rosto. </a:t>
            </a:r>
          </a:p>
          <a:p>
            <a:r>
              <a:rPr lang="pt-BR" dirty="0"/>
              <a:t>Além dela, existe uma linha branca que contorna as sobrancelhas </a:t>
            </a:r>
          </a:p>
          <a:p>
            <a:r>
              <a:rPr lang="pt-BR" dirty="0"/>
              <a:t>E outra que contorna os olhos</a:t>
            </a:r>
          </a:p>
          <a:p>
            <a:r>
              <a:rPr lang="pt-BR" dirty="0"/>
              <a:t>Mas não conseguimos ver, porque estão cobertas pelos pontos vermelhos. </a:t>
            </a:r>
          </a:p>
        </p:txBody>
      </p:sp>
    </p:spTree>
    <p:extLst>
      <p:ext uri="{BB962C8B-B14F-4D97-AF65-F5344CB8AC3E}">
        <p14:creationId xmlns:p14="http://schemas.microsoft.com/office/powerpoint/2010/main" val="304360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E2110-EA71-51BF-79BD-0CEDD20D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13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B857664-9486-3A36-22DD-9BA7B2607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Nossa primeira alteração será nos pontos em vermelho. </a:t>
            </a:r>
          </a:p>
          <a:p>
            <a:pPr lvl="1"/>
            <a:r>
              <a:rPr lang="pt-BR" dirty="0"/>
              <a:t>Podemos deixá-los </a:t>
            </a:r>
            <a:r>
              <a:rPr lang="pt-BR" sz="3600" b="1" dirty="0">
                <a:solidFill>
                  <a:srgbClr val="FF0000"/>
                </a:solidFill>
              </a:rPr>
              <a:t>menores e preenchidos com outra cor.</a:t>
            </a:r>
          </a:p>
          <a:p>
            <a:pPr lvl="1"/>
            <a:r>
              <a:rPr lang="pt-BR" dirty="0"/>
              <a:t>Para isso, usaremos o parâmetro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landmark_drawing_spec</a:t>
            </a:r>
            <a:r>
              <a:rPr lang="pt-BR" dirty="0"/>
              <a:t>, que será adicionado ao parâmetro </a:t>
            </a:r>
            <a:r>
              <a:rPr lang="pt-BR" dirty="0" err="1"/>
              <a:t>drawn_landmarks</a:t>
            </a:r>
            <a:r>
              <a:rPr lang="pt-BR" dirty="0"/>
              <a:t>().</a:t>
            </a:r>
          </a:p>
          <a:p>
            <a:r>
              <a:rPr lang="pt-BR" dirty="0"/>
              <a:t>Ao final dos parâmetros que já estão no método, passaremos vírgula e apertaremos "</a:t>
            </a:r>
            <a:r>
              <a:rPr lang="pt-BR" dirty="0" err="1"/>
              <a:t>Enter</a:t>
            </a:r>
            <a:r>
              <a:rPr lang="pt-BR" dirty="0"/>
              <a:t>".</a:t>
            </a:r>
          </a:p>
          <a:p>
            <a:r>
              <a:rPr lang="pt-BR" dirty="0"/>
              <a:t>Também apertaremos "TAB" para que o comando não fique na mesma </a:t>
            </a:r>
            <a:r>
              <a:rPr lang="pt-BR" dirty="0" err="1"/>
              <a:t>identação</a:t>
            </a:r>
            <a:r>
              <a:rPr lang="pt-BR" dirty="0"/>
              <a:t>. </a:t>
            </a:r>
          </a:p>
          <a:p>
            <a:r>
              <a:rPr lang="pt-BR" dirty="0"/>
              <a:t>Finalmente, adicionaremos o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landmark_drawing_spec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300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B421A-35F9-4BF8-BBF8-D96DA82F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14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F92A09-E2BB-B846-09E3-3A5CE0125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04" y="1873016"/>
            <a:ext cx="8900209" cy="1325563"/>
          </a:xfrm>
        </p:spPr>
      </p:pic>
    </p:spTree>
    <p:extLst>
      <p:ext uri="{BB962C8B-B14F-4D97-AF65-F5344CB8AC3E}">
        <p14:creationId xmlns:p14="http://schemas.microsoft.com/office/powerpoint/2010/main" val="224615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CB335-1A2C-8C32-E6A8-639F3158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15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17BDF-8DDB-FCF5-00CE-1AB4451F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Esse é o primeiro parâmetro com o qual trabalharemos para alterar a visualização dos pontos no nosso rosto. </a:t>
            </a:r>
          </a:p>
          <a:p>
            <a:r>
              <a:rPr lang="pt-BR" dirty="0"/>
              <a:t>Após isso, vamos chamar novamente o objeto </a:t>
            </a:r>
            <a:r>
              <a:rPr lang="pt-BR" dirty="0" err="1"/>
              <a:t>mp_drawing</a:t>
            </a:r>
            <a:r>
              <a:rPr lang="pt-BR" dirty="0"/>
              <a:t> e, em seguida, usaremos o método </a:t>
            </a:r>
            <a:r>
              <a:rPr lang="pt-BR" dirty="0" err="1"/>
              <a:t>DrawingSpec</a:t>
            </a:r>
            <a:r>
              <a:rPr lang="pt-BR" dirty="0"/>
              <a:t>(). </a:t>
            </a:r>
          </a:p>
          <a:p>
            <a:r>
              <a:rPr lang="pt-BR" dirty="0"/>
              <a:t>Nos parênteses, podemos especificar a cor de cada ponto.</a:t>
            </a:r>
          </a:p>
          <a:p>
            <a:r>
              <a:rPr lang="pt-BR" dirty="0"/>
              <a:t> Para isso, adicionaremos o parâmetro de cor: color.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035BF-54A6-B160-C216-EDD4A23C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85" y="4848225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23BB5-864F-81D6-9DDF-63F48F75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41FFD3-5348-9254-6914-C36E5F20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Depois de color, vamos usar o sinal de igual, abrir parênteses e </a:t>
            </a:r>
            <a:r>
              <a:rPr lang="pt-BR" dirty="0" err="1"/>
              <a:t>espeficiar</a:t>
            </a:r>
            <a:r>
              <a:rPr lang="pt-BR" dirty="0"/>
              <a:t> as cores em BGR, seguindo os tons de Blue (azul), Green (verde) e </a:t>
            </a:r>
            <a:r>
              <a:rPr lang="pt-BR" dirty="0" err="1"/>
              <a:t>Red</a:t>
            </a:r>
            <a:r>
              <a:rPr lang="pt-BR" dirty="0"/>
              <a:t> (vermelho). </a:t>
            </a:r>
          </a:p>
          <a:p>
            <a:r>
              <a:rPr lang="pt-BR" dirty="0"/>
              <a:t>Para os pontos da face, talvez seja interessante buscar por uma tonalidade mais azulada.</a:t>
            </a:r>
          </a:p>
          <a:p>
            <a:r>
              <a:rPr lang="pt-BR" dirty="0"/>
              <a:t> Vamos usar a seguinte estrutura de cor: 255 para o azul, 102 para verde e 102 para o vermelho.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9B05CD-C20A-B982-C9CD-92ADB807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91" y="5224742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E8F18-D966-9909-5E36-08E12EB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BD7A3F-E51D-2AB7-6CD9-50CD52D2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Fora dos parênteses de cores, vamos especificar o segundo parâmetro, referente ao tamanho do ponto, sua grossura.</a:t>
            </a:r>
          </a:p>
          <a:p>
            <a:r>
              <a:rPr lang="pt-BR" dirty="0"/>
              <a:t>Por isso, alteraremos o parâmetro de </a:t>
            </a:r>
            <a:r>
              <a:rPr lang="pt-BR" dirty="0" err="1"/>
              <a:t>thickness</a:t>
            </a:r>
            <a:r>
              <a:rPr lang="pt-BR" dirty="0"/>
              <a:t> (grossura).</a:t>
            </a:r>
          </a:p>
          <a:p>
            <a:r>
              <a:rPr lang="pt-BR" dirty="0"/>
              <a:t>Vamos especificá-lo com valor 1, porque queremos pontos bem pequenos: </a:t>
            </a:r>
            <a:r>
              <a:rPr lang="pt-BR" dirty="0" err="1"/>
              <a:t>thickness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2F380C-857A-9F2D-3365-07672417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05" y="4385422"/>
            <a:ext cx="4223135" cy="9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25A68-5DE6-40CC-9122-5E68E732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24" y="2031097"/>
            <a:ext cx="9315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A3300-8BEC-1CE3-E4DC-F3034BD8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96F8E-1D6A-2E9B-F809-39DDF2B88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terceiro e último parâmetro é o raio da circunferência dos pontos. Para isso, usaremos o parâmetro </a:t>
            </a:r>
            <a:r>
              <a:rPr lang="pt-BR" dirty="0" err="1"/>
              <a:t>circle_radius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A33A38-0AAA-6E21-DC41-6D87FB57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75" y="3133165"/>
            <a:ext cx="10154759" cy="6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C7780-7D52-D063-509C-9D86C2B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20F36-7694-1BA6-6964-984134F5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Abrimos a janela de vídeo.</a:t>
            </a:r>
          </a:p>
          <a:p>
            <a:r>
              <a:rPr lang="pt-BR" dirty="0"/>
              <a:t>Já é possível ver as linhas de contorno e perceber que os pontos estão bem pequenos e brancos.</a:t>
            </a:r>
          </a:p>
          <a:p>
            <a:r>
              <a:rPr lang="pt-BR" dirty="0"/>
              <a:t>Isso permite uma melhor visualização do rosto, sem um acúmulo de pontos.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2596E8-8736-1827-E698-8A017B12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0D127-DE29-B55F-0EB9-ED969F40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295C0-4B98-03CD-5527-B1062E5D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0A84FB-04F2-11AA-2224-9F20921A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 grossura das linhas de conexão ainda incomoda e a cor branca também.</a:t>
            </a:r>
          </a:p>
          <a:p>
            <a:r>
              <a:rPr lang="pt-BR" dirty="0"/>
              <a:t>Podemos alterar os parâmetros de conexão.</a:t>
            </a:r>
          </a:p>
          <a:p>
            <a:r>
              <a:rPr lang="pt-BR" dirty="0"/>
              <a:t>Vamos apertar "c", fechar o vídeo e realizar a alteração.</a:t>
            </a:r>
          </a:p>
          <a:p>
            <a:r>
              <a:rPr lang="pt-BR" dirty="0"/>
              <a:t>Para isso, usaremos outro parâmetro, bastante similar ao </a:t>
            </a:r>
            <a:r>
              <a:rPr lang="pt-BR" dirty="0" err="1"/>
              <a:t>landmark_drawing_spec</a:t>
            </a:r>
            <a:r>
              <a:rPr lang="pt-BR" dirty="0"/>
              <a:t>, o </a:t>
            </a:r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EA91C6-AC66-4ED4-FBD2-E92E2E0F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51F3-F8DE-2024-39EC-C0E2397C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" y="34418"/>
            <a:ext cx="10515600" cy="1325563"/>
          </a:xfrm>
        </p:spPr>
        <p:txBody>
          <a:bodyPr/>
          <a:lstStyle/>
          <a:p>
            <a:r>
              <a:rPr lang="pt-BR" dirty="0"/>
              <a:t>Passo 19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237DD-837F-E138-BD86-751310BF9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62" y="1359981"/>
            <a:ext cx="10515600" cy="4351338"/>
          </a:xfrm>
        </p:spPr>
        <p:txBody>
          <a:bodyPr/>
          <a:lstStyle/>
          <a:p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0E2E0E-9478-7D01-394F-848BCA59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63" y="365125"/>
            <a:ext cx="6038850" cy="4886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6E54F-A05B-0A8E-849B-EC8F865C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62" y="5048538"/>
            <a:ext cx="11405551" cy="14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D0D5-B67B-E60A-AFE5-AFE3977F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3412B6-2F62-3363-9D47-D4E6BF59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vamos alterar os valores do parâmetro das cores, porque não queremos que as linhas sejam azuis, mas, sim, uma tonalidade mais esverdeada, por isso, precisamos diminuir o valor da cor azul para 102 e deixar o valor de verde mais forte, com 204. Por fim, vamos zerar a cor vermelha.</a:t>
            </a:r>
          </a:p>
        </p:txBody>
      </p:sp>
    </p:spTree>
    <p:extLst>
      <p:ext uri="{BB962C8B-B14F-4D97-AF65-F5344CB8AC3E}">
        <p14:creationId xmlns:p14="http://schemas.microsoft.com/office/powerpoint/2010/main" val="71159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13FA5-C374-E087-66AB-AF2CA917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C9C263-0DE6-83E7-6B29-65BA839A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grossura da linha continuará 1 e o raio da circunferência, tanto faz o valor, porque não há circunferência na linha.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 mais uma vez.</a:t>
            </a:r>
          </a:p>
          <a:p>
            <a:r>
              <a:rPr lang="pt-BR" dirty="0"/>
              <a:t>Nossa visualização está muito melhor. </a:t>
            </a:r>
          </a:p>
          <a:p>
            <a:r>
              <a:rPr lang="pt-BR" dirty="0"/>
              <a:t>As conexões aparecem de forma mais simples, bem como os pontos. Isso nos permitirá realizar uma análise melhor dos pontos. </a:t>
            </a:r>
          </a:p>
          <a:p>
            <a:r>
              <a:rPr lang="pt-BR" dirty="0"/>
              <a:t>Entendemos como fazer a conexão do </a:t>
            </a:r>
            <a:r>
              <a:rPr lang="pt-BR" dirty="0" err="1"/>
              <a:t>MediaPipe</a:t>
            </a:r>
            <a:r>
              <a:rPr lang="pt-BR" dirty="0"/>
              <a:t>, a amostragem dos pontos e a captura em tempo real. </a:t>
            </a:r>
          </a:p>
          <a:p>
            <a:r>
              <a:rPr lang="pt-BR" dirty="0"/>
              <a:t>Falta construir um detector de sono. Te convido para descobrir isso na próxima aula!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2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4A2A9-9AE6-789A-DD3F-7DCCF1B0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6B7D9-764F-AEBE-888E-D564ED53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Estruturar o ambiente para um projeto de visão computacional;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Compreender como podemos fazer uma captura em tempo real com </a:t>
            </a:r>
            <a:r>
              <a:rPr lang="pt-BR" dirty="0" err="1"/>
              <a:t>OpenCV</a:t>
            </a:r>
            <a:r>
              <a:rPr lang="pt-BR" dirty="0"/>
              <a:t>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Processar um frame para detecção de face com </a:t>
            </a:r>
            <a:r>
              <a:rPr lang="pt-BR" dirty="0" err="1"/>
              <a:t>MediaPipe</a:t>
            </a:r>
            <a:r>
              <a:rPr lang="pt-BR" dirty="0"/>
              <a:t> Face </a:t>
            </a:r>
            <a:r>
              <a:rPr lang="pt-BR" dirty="0" err="1"/>
              <a:t>Mesh</a:t>
            </a:r>
            <a:r>
              <a:rPr lang="pt-BR" dirty="0"/>
              <a:t>; e Construir e melhorar uma visualização de pontos faciais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9D9B4-BD9E-E814-1AB2-EB49D4C0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Mapeando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AC104F-E79A-463E-ED1B-E78945E9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0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A3112-EF61-E16A-B1A7-47666437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22 -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DB84EF-BF9C-9664-ACA2-856687C5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Através da detecção do </a:t>
            </a:r>
            <a:r>
              <a:rPr lang="pt-BR" i="1" dirty="0" err="1"/>
              <a:t>MediaPipe</a:t>
            </a:r>
            <a:r>
              <a:rPr lang="pt-BR" dirty="0"/>
              <a:t>, </a:t>
            </a:r>
          </a:p>
          <a:p>
            <a:r>
              <a:rPr lang="pt-BR" dirty="0"/>
              <a:t>conseguimos desenhar diversos </a:t>
            </a:r>
          </a:p>
          <a:p>
            <a:r>
              <a:rPr lang="pt-BR" dirty="0"/>
              <a:t>pontos do nosso rosto que são lidos</a:t>
            </a:r>
          </a:p>
          <a:p>
            <a:r>
              <a:rPr lang="pt-BR" dirty="0"/>
              <a:t>como coordenadas representadas </a:t>
            </a:r>
          </a:p>
          <a:p>
            <a:r>
              <a:rPr lang="pt-BR" dirty="0"/>
              <a:t>por pequenos círculos desenhados</a:t>
            </a:r>
          </a:p>
          <a:p>
            <a:r>
              <a:rPr lang="pt-BR" dirty="0"/>
              <a:t> no nosso frame. </a:t>
            </a:r>
          </a:p>
          <a:p>
            <a:r>
              <a:rPr lang="pt-BR" dirty="0"/>
              <a:t>Mas como o </a:t>
            </a:r>
            <a:r>
              <a:rPr lang="pt-BR" dirty="0" err="1"/>
              <a:t>MediaPipe</a:t>
            </a:r>
            <a:r>
              <a:rPr lang="pt-BR" dirty="0"/>
              <a:t> tem</a:t>
            </a:r>
          </a:p>
          <a:p>
            <a:r>
              <a:rPr lang="pt-BR" dirty="0"/>
              <a:t> acesso a elas?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029923-C991-A382-3D90-4C9D9F3D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1553816"/>
            <a:ext cx="4973731" cy="40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45A5F-3958-0B68-058D-6629006E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6238DB-EDF9-D014-4F06-3F2FDB959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gente processou o nosso frame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No momento que processamos nosso frame as coordenadas foram geradas.</a:t>
            </a:r>
          </a:p>
          <a:p>
            <a:r>
              <a:rPr lang="pt-BR" dirty="0"/>
              <a:t>O trabalho da inteligência artificial do </a:t>
            </a:r>
            <a:r>
              <a:rPr lang="pt-BR" dirty="0" err="1"/>
              <a:t>MediaPipe</a:t>
            </a:r>
            <a:r>
              <a:rPr lang="pt-BR" dirty="0"/>
              <a:t> gerou essas coordenadas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11B573-9AC1-7343-8488-8E9AAA1D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DBB779-D55F-787F-4792-6CBEE5C4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2" y="2425513"/>
            <a:ext cx="7559662" cy="1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F81F23-D804-4DA0-AC59-B7E19BD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7" y="1969534"/>
            <a:ext cx="8758106" cy="24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3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3E979-CA2A-A551-2D63-8B81D17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2B6FC-6571-3AEB-B679-0B9B01C8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2ECC9-B710-09C4-C84D-2EF4ACE4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ter acesso as coordenadas, com o objeto da nossa saída chamamos o </a:t>
            </a:r>
            <a:r>
              <a:rPr lang="pt-BR" dirty="0" err="1"/>
              <a:t>multi_face_landmarks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D51B05-FB02-5B65-6E0E-077FE934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6347A5-2101-9098-D360-8B284011E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51" y="2635623"/>
            <a:ext cx="7834593" cy="1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6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3520B-A687-200D-6679-D8AD773C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47AC9-45BB-342B-7613-81611BBE9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O retorno trata-se de uma lista com diversas coordenadas dos eixos x, y e z, então essa é a maneira que o </a:t>
            </a:r>
            <a:r>
              <a:rPr lang="pt-BR" dirty="0" err="1"/>
              <a:t>MediaPipe</a:t>
            </a:r>
            <a:r>
              <a:rPr lang="pt-BR" dirty="0"/>
              <a:t> armazena e disponibiliza as coordenadas.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0C06D0-0D10-FCFB-4E22-2FC23A6A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11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8BDEC-E5F3-3191-562C-7AAE2EFC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730A6-D712-464B-D542-3EBDFD0C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E7F87E-29A5-A8A1-5AA5-0480127B7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É importante salientar que esses valores podem variar de acordo com a última posição de coordenadas detectada, além, é claro, das diferenças faciais entre uma pessoa e outra.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AFAF7C-BC58-E109-E0E9-BC08717B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68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3BF5-C368-9AE3-9047-6C05DC0C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2C069-0EB5-C99F-0DD8-CBAB779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1E27C-B295-6A52-323D-4AE0B4E8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919D4A-6656-8EE5-8379-2E17017D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73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321E-AC69-6CAE-4039-24741730A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01EDE-CB00-681F-ED38-C0959D87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DA106-DD51-23B7-0E00-36E6C6A3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9DB7D6-3C21-7AA6-14AF-AD01DC13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24EF6-B5E0-8008-8A36-40B523F3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46715-B352-8AB5-0F3F-9E8AB8C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3E2C7B-7939-DF62-391E-B69ECAAD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B252A0E8-B56D-2DC7-20F9-7695575A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02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7C585-240E-8048-93F4-72169A97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D074E-520F-C231-863E-8A258739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2C7128-2503-C199-FFE7-CF463BB1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D92FFFB0-1269-7291-D324-A3919387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6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1C936-F825-3809-C45A-6172FC81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24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E71946-139D-D9B0-91EB-29EA8A23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44381F-99A0-C40D-3A0D-A740B6BD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7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C895-8FFA-212A-6566-1FF694E1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E497E-6CB6-A558-A798-3D4967C2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25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8C19C9-D435-9B8C-842F-35BDBA74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6B3A68-3615-1413-F9AD-A5FF4322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61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A0B28-740F-8D9D-136D-124D2C8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26 – 468 pontos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26A0E-8214-7374-FF80-E6EC53D5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Que ponto é o que?</a:t>
            </a:r>
          </a:p>
          <a:p>
            <a:r>
              <a:rPr lang="pt-BR" dirty="0"/>
              <a:t>Que coordenada corresponde a tal ponto?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69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02" y="561678"/>
            <a:ext cx="10515600" cy="1325563"/>
          </a:xfrm>
        </p:spPr>
        <p:txBody>
          <a:bodyPr/>
          <a:lstStyle/>
          <a:p>
            <a:r>
              <a:rPr lang="pt-BR" dirty="0"/>
              <a:t>Passo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55DAA7-51D0-4AE3-8471-FDFF8B43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1" y="1768979"/>
            <a:ext cx="11578857" cy="32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7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6B07B9-1EBF-1FE5-81C0-4D1F6238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96" y="1828800"/>
            <a:ext cx="9456748" cy="24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68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92400E-A9B0-BF2C-50BB-EEC11F1E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67799"/>
            <a:ext cx="4097926" cy="46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03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84CC5B-C9F0-E3D2-7FCC-1F380A8E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57" y="1988673"/>
            <a:ext cx="10270354" cy="18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19A6A5-612D-3485-2878-039E79F5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21" y="249762"/>
            <a:ext cx="8362358" cy="63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1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D0AA4-3899-20CF-355E-5DD23F05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27 – Analisando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B35B3-80A8-3B61-0B7A-7CFB641D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Vamos começar o protótipo analisando os olhos, porque eles são bons indicadores de sono.</a:t>
            </a:r>
          </a:p>
          <a:p>
            <a:pPr algn="just"/>
            <a:r>
              <a:rPr lang="pt-BR" dirty="0"/>
              <a:t>Quando temos sono, nossos olhos ficam fechados por mais tempo e a piscada demora um pouco mais. Existem outros parâmetros que indicam a sonolência, mas os olhos talvez sejam os mais importantes.</a:t>
            </a:r>
          </a:p>
          <a:p>
            <a:pPr algn="just"/>
            <a:r>
              <a:rPr lang="pt-BR" dirty="0"/>
              <a:t>Para aprofundarmos nossos estudos sobre os olhos, descobrirmos o tempo que ficam fechados, enfim, investigarmos a abertura ocular, precisamos buscar algumas leituras. Os artigos, por exemplo, podem nos oferecer conhecimentos teóricos nessa área. </a:t>
            </a:r>
          </a:p>
        </p:txBody>
      </p:sp>
    </p:spTree>
    <p:extLst>
      <p:ext uri="{BB962C8B-B14F-4D97-AF65-F5344CB8AC3E}">
        <p14:creationId xmlns:p14="http://schemas.microsoft.com/office/powerpoint/2010/main" val="217582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2455C-D66D-4B43-32D9-7256289C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28 – Artigo (Papers)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04B29-3574-6E45-F553-67957CDC1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de detecção de piscadas usando coordenadas da 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15B3C-E99A-21BD-83CB-7D1DC075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9218"/>
            <a:ext cx="7606554" cy="31620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FF56C37-8F4F-4999-8AD3-E3CFCCE4D180}"/>
              </a:ext>
            </a:extLst>
          </p:cNvPr>
          <p:cNvSpPr txBox="1"/>
          <p:nvPr/>
        </p:nvSpPr>
        <p:spPr>
          <a:xfrm>
            <a:off x="2134721" y="580763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05.pdf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3595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36F17-CEF9-6F09-577D-3CC39F09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29 –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4209-477E-976B-9FF8-28E334042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Vamos começar o protótipo </a:t>
            </a:r>
            <a:r>
              <a:rPr lang="pt-BR" b="1" dirty="0"/>
              <a:t>analisando os olhos</a:t>
            </a:r>
            <a:r>
              <a:rPr lang="pt-BR" dirty="0"/>
              <a:t>, porque eles são bons indicadores de sono. </a:t>
            </a:r>
          </a:p>
          <a:p>
            <a:r>
              <a:rPr lang="pt-BR" dirty="0"/>
              <a:t>Quando temos sono, nossos olhos ficam fechados por mais tempo e a piscada demora um pouco mais. </a:t>
            </a:r>
          </a:p>
          <a:p>
            <a:r>
              <a:rPr lang="pt-BR" dirty="0"/>
              <a:t>Existem outros parâmetros que indicam a sonolência, mas os olhos talvez sejam os mais importantes. </a:t>
            </a:r>
          </a:p>
          <a:p>
            <a:r>
              <a:rPr lang="pt-BR" dirty="0"/>
              <a:t>Para aprofundarmos nossos estudos sobre os olhos, descobrirmos o tempo que ficam fechados, enfim, investigarmos a abertura ocular, precisamos buscar algumas leituras. </a:t>
            </a:r>
          </a:p>
          <a:p>
            <a:r>
              <a:rPr lang="pt-BR" dirty="0"/>
              <a:t>Os artigos, por exemplo, podem nos oferecer conhecimentos teóricos nessa área.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16EC81-1F71-7AE3-0F46-14411CA1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817" y="93918"/>
            <a:ext cx="3291923" cy="18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F9847-9863-FC7F-70BA-4FE64F37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30 – O artigo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D7914-848D-F88A-589C-11598DA0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</a:t>
            </a:r>
            <a:r>
              <a:rPr lang="pt-BR" dirty="0">
                <a:hlinkClick r:id="rId2"/>
              </a:rPr>
              <a:t>Real-Time Eye </a:t>
            </a:r>
            <a:r>
              <a:rPr lang="pt-BR" dirty="0" err="1">
                <a:hlinkClick r:id="rId2"/>
              </a:rPr>
              <a:t>Blink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Detection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using</a:t>
            </a:r>
            <a:r>
              <a:rPr lang="pt-BR" dirty="0">
                <a:hlinkClick r:id="rId2"/>
              </a:rPr>
              <a:t> Facial </a:t>
            </a:r>
            <a:r>
              <a:rPr lang="pt-BR" dirty="0" err="1">
                <a:hlinkClick r:id="rId2"/>
              </a:rPr>
              <a:t>Landmarks</a:t>
            </a:r>
            <a:r>
              <a:rPr lang="pt-BR" dirty="0"/>
              <a:t> (em tradução livre: Detecção de piscar de olhos em tempo real usando coordenadas faciais), escrito por </a:t>
            </a:r>
            <a:r>
              <a:rPr lang="pt-BR" b="1" dirty="0"/>
              <a:t>Tereza </a:t>
            </a:r>
            <a:r>
              <a:rPr lang="pt-BR" b="1" dirty="0" err="1"/>
              <a:t>Soukupova</a:t>
            </a:r>
            <a:r>
              <a:rPr lang="pt-BR" dirty="0"/>
              <a:t> e </a:t>
            </a:r>
            <a:r>
              <a:rPr lang="pt-BR" b="1" dirty="0"/>
              <a:t>Jan </a:t>
            </a:r>
            <a:r>
              <a:rPr lang="pt-BR" b="1" dirty="0" err="1"/>
              <a:t>Cechnos</a:t>
            </a:r>
            <a:r>
              <a:rPr lang="pt-BR" dirty="0"/>
              <a:t>, nos fornece duas informações principais</a:t>
            </a:r>
          </a:p>
        </p:txBody>
      </p:sp>
    </p:spTree>
    <p:extLst>
      <p:ext uri="{BB962C8B-B14F-4D97-AF65-F5344CB8AC3E}">
        <p14:creationId xmlns:p14="http://schemas.microsoft.com/office/powerpoint/2010/main" val="588519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D4D32-451D-09FF-6A4F-BC02C149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40 – 12 pontos nos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991AEA-98AD-5EA7-939B-BE7DFC286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primeira informação está na primeira página do artigo, é a detecção de 6 pontos a serem verificados em cada olho: um em cada extremidade dos olhos, dois na parte de cima e dois na parte de baixo. Considerando os dois olhos, são 12 pontos no total.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D7DBA1-120D-FD10-C25C-F72F60C5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29" y="3429000"/>
            <a:ext cx="6026160" cy="34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0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A545-1537-2A4C-23CB-75586A2F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41 -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9EB352-EFD1-C96D-73AB-A7F7C3841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(Proporção do olho) e se refere à distância dos olhos. </a:t>
            </a:r>
          </a:p>
        </p:txBody>
      </p:sp>
    </p:spTree>
    <p:extLst>
      <p:ext uri="{BB962C8B-B14F-4D97-AF65-F5344CB8AC3E}">
        <p14:creationId xmlns:p14="http://schemas.microsoft.com/office/powerpoint/2010/main" val="320510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D0A8FF-E310-4FC7-827F-285B45BD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07123"/>
            <a:ext cx="10875331" cy="24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3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C2099-1379-8A9D-A2D8-40B15EDF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42 – A Fórmula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DF64253-95B2-9A72-8961-995C0D92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</a:t>
            </a:r>
            <a:r>
              <a:rPr lang="pt-BR" b="1" dirty="0"/>
              <a:t>ponto P2 </a:t>
            </a:r>
            <a:r>
              <a:rPr lang="pt-BR" dirty="0"/>
              <a:t>e o </a:t>
            </a:r>
            <a:r>
              <a:rPr lang="pt-BR" b="1" dirty="0"/>
              <a:t>ponto P6</a:t>
            </a:r>
            <a:r>
              <a:rPr lang="pt-BR" dirty="0"/>
              <a:t>, mais o valor da distância euclidiana entre o </a:t>
            </a:r>
            <a:r>
              <a:rPr lang="pt-BR" b="1" dirty="0"/>
              <a:t>ponto P3 </a:t>
            </a:r>
            <a:r>
              <a:rPr lang="pt-BR" dirty="0"/>
              <a:t>e o </a:t>
            </a:r>
            <a:r>
              <a:rPr lang="pt-BR" b="1" dirty="0"/>
              <a:t>ponto P5</a:t>
            </a:r>
            <a:r>
              <a:rPr lang="pt-BR" dirty="0"/>
              <a:t>. </a:t>
            </a:r>
          </a:p>
          <a:p>
            <a:r>
              <a:rPr lang="pt-BR" dirty="0"/>
              <a:t>Isso tudo sobre duas vezes a distância euclidiana entre o </a:t>
            </a:r>
            <a:r>
              <a:rPr lang="pt-BR" b="1" dirty="0"/>
              <a:t>ponto P1 </a:t>
            </a:r>
            <a:r>
              <a:rPr lang="pt-BR" dirty="0"/>
              <a:t>e o </a:t>
            </a:r>
            <a:r>
              <a:rPr lang="pt-BR" b="1" dirty="0"/>
              <a:t>ponto P4</a:t>
            </a:r>
            <a:r>
              <a:rPr lang="pt-BR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0D11B9-09A9-2BE0-F1BA-AB950E8E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65" y="4001294"/>
            <a:ext cx="8722618" cy="2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7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1551-1C25-225D-9AED-67B4B973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-172757"/>
            <a:ext cx="10515600" cy="1325563"/>
          </a:xfrm>
        </p:spPr>
        <p:txBody>
          <a:bodyPr/>
          <a:lstStyle/>
          <a:p>
            <a:r>
              <a:rPr lang="pt-BR" dirty="0"/>
              <a:t>Passo 43 – Distância Euclidiana</a:t>
            </a:r>
          </a:p>
        </p:txBody>
      </p:sp>
      <p:pic>
        <p:nvPicPr>
          <p:cNvPr id="4" name="Mídia Online 3" title="Distância Euclidiana: Aula 2">
            <a:hlinkClick r:id="" action="ppaction://media"/>
            <a:extLst>
              <a:ext uri="{FF2B5EF4-FFF2-40B4-BE49-F238E27FC236}">
                <a16:creationId xmlns:a16="http://schemas.microsoft.com/office/drawing/2014/main" id="{04C96D21-D6EF-9ED0-1697-3FCDB0DD980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6470" y="842514"/>
            <a:ext cx="10349753" cy="58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EBC98-1B60-BC44-A24B-463DE5BE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44 -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FFDB0D-93AF-8EB5-DA50-03B31722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3B250-15CE-6DCA-B073-0C68C726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510"/>
            <a:ext cx="7241445" cy="32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2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7131-07E8-6DA0-F846-91520EB3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45 – Entendendo a fórmula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A65DE8-D650-804B-49EA-5EB810C85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dirty="0"/>
              <a:t> </a:t>
            </a:r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e se refere à distância dos olhos. </a:t>
            </a:r>
          </a:p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980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0C505-E3CE-C13E-0CE1-DF549852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46 – A fórmula 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F2EBBE8-4986-AC59-A538-E3501CB03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0" y="4120623"/>
            <a:ext cx="3581400" cy="762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CAAB5-0000-0FD0-3973-56DDA665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61094" cy="19679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FC64F63-6346-26D9-A203-F45F579A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8" y="3658661"/>
            <a:ext cx="1952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16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8A0B1-F2F7-5E10-3955-B5AF590F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47 – Distância Euclidiana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C441A-0BC5-6D2C-DA4A-CB4F68E7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1E1403-360C-AEED-5ED6-5610C96E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91" y="230188"/>
            <a:ext cx="4077422" cy="10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52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62D15-77EE-5CDF-DE51-5F10A62D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48 –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B39835-E873-1A46-A41C-1799F272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6 pontos que estão determinados nessa equação foram abordados na página 1, que acabamos de conferir. </a:t>
            </a:r>
          </a:p>
          <a:p>
            <a:r>
              <a:rPr lang="pt-BR" dirty="0"/>
              <a:t>Esse artigo está disponível para download e recomendo que você faça a leitura, porque ele apresenta vários documentos e conclusões interessantes. </a:t>
            </a:r>
          </a:p>
        </p:txBody>
      </p:sp>
    </p:spTree>
    <p:extLst>
      <p:ext uri="{BB962C8B-B14F-4D97-AF65-F5344CB8AC3E}">
        <p14:creationId xmlns:p14="http://schemas.microsoft.com/office/powerpoint/2010/main" val="1659627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E0FDD-4D30-BB1C-6532-51DB0FD1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49 – Os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074694-3836-863E-C45E-684D84AA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211379E-44EA-8375-62E7-5FB382117678}"/>
              </a:ext>
            </a:extLst>
          </p:cNvPr>
          <p:cNvSpPr txBox="1">
            <a:spLocks/>
          </p:cNvSpPr>
          <p:nvPr/>
        </p:nvSpPr>
        <p:spPr>
          <a:xfrm>
            <a:off x="80234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B1F764-0942-0940-AEA7-37A91626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1" y="1690688"/>
            <a:ext cx="10611640" cy="32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3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EE0F-0F6F-D614-D0D8-4D817AEF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50 – Criando uma lista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79BFC-FA10-EB3A-FA02-7F223FD3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888957-214E-87B0-BC1F-6002552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4" y="1825625"/>
            <a:ext cx="10456361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1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5DC12-B16E-0919-4B9C-2A2C8C15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51 –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DAE9E-C926-ACC9-160A-74931DD2B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resultado é a concatenação de todos os valores dos pontos dos olhos.</a:t>
            </a:r>
          </a:p>
          <a:p>
            <a:r>
              <a:rPr lang="pt-BR" dirty="0"/>
              <a:t>Criamos uma lista composta por todos os pontos dos nossos olhos. Com isso, é possível criar um código para visualização desses pontos com </a:t>
            </a:r>
            <a:r>
              <a:rPr lang="pt-BR" dirty="0" err="1"/>
              <a:t>OpenCV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FF7F25-B8D9-0FA4-6F50-E36825A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58" y="3834288"/>
            <a:ext cx="6898531" cy="23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0" y="365125"/>
            <a:ext cx="10515600" cy="1325563"/>
          </a:xfrm>
        </p:spPr>
        <p:txBody>
          <a:bodyPr/>
          <a:lstStyle/>
          <a:p>
            <a:r>
              <a:rPr lang="pt-BR" dirty="0"/>
              <a:t>Passo 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E002E9-CD50-4CAF-8F29-2AA3445B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583946"/>
            <a:ext cx="10868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9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52286-0900-21EA-4EB5-14FE216D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52 – Visualização no </a:t>
            </a:r>
            <a:r>
              <a:rPr lang="pt-BR" dirty="0" err="1"/>
              <a:t>OpenCV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F9662-E615-6247-26D2-B8AD848E2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Criamos as listas com todos os pontos dos nossos olhos. Falta criar uma visualização no </a:t>
            </a:r>
            <a:r>
              <a:rPr lang="pt-BR" dirty="0" err="1"/>
              <a:t>OpenCV</a:t>
            </a:r>
            <a:r>
              <a:rPr lang="pt-BR" dirty="0"/>
              <a:t> para, de fato, verificarmos essa transformação.</a:t>
            </a:r>
          </a:p>
          <a:p>
            <a:r>
              <a:rPr lang="pt-BR" dirty="0"/>
              <a:t>Começaremos retomando o código do </a:t>
            </a:r>
            <a:r>
              <a:rPr lang="pt-BR" dirty="0" err="1"/>
              <a:t>MediaPipe</a:t>
            </a:r>
            <a:r>
              <a:rPr lang="pt-BR" dirty="0"/>
              <a:t> de verificação dos pontos que fizemos anteriormente. </a:t>
            </a:r>
          </a:p>
        </p:txBody>
      </p:sp>
    </p:spTree>
    <p:extLst>
      <p:ext uri="{BB962C8B-B14F-4D97-AF65-F5344CB8AC3E}">
        <p14:creationId xmlns:p14="http://schemas.microsoft.com/office/powerpoint/2010/main" val="1240391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F8A4B-7F18-45BF-533E-13466288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53  - Adicionando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AF750-60C0-0850-7AEB-C3B0CD762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Nós adicionaremos um código abaixo da verificação de sucesso. </a:t>
            </a:r>
          </a:p>
          <a:p>
            <a:r>
              <a:rPr lang="pt-BR" dirty="0"/>
              <a:t>Após o continue, vamos apertar "</a:t>
            </a:r>
            <a:r>
              <a:rPr lang="pt-BR" dirty="0" err="1"/>
              <a:t>Enter</a:t>
            </a:r>
            <a:r>
              <a:rPr lang="pt-BR" dirty="0"/>
              <a:t>" e, fora do bloco de condicional, nós coletaremos o </a:t>
            </a:r>
            <a:r>
              <a:rPr lang="pt-BR" sz="4000" b="1" dirty="0">
                <a:highlight>
                  <a:srgbClr val="FFFF00"/>
                </a:highlight>
              </a:rPr>
              <a:t>tamanho, isto é, a largura e comprimento do vídeo. </a:t>
            </a:r>
            <a:endParaRPr lang="pt-BR" sz="4400" b="1" dirty="0">
              <a:highlight>
                <a:srgbClr val="FFFF00"/>
              </a:highlight>
            </a:endParaRPr>
          </a:p>
          <a:p>
            <a:r>
              <a:rPr lang="pt-BR" dirty="0"/>
              <a:t>O motivo de fazer isso é porque precisamos de um parâmetro para transformar os pontos normalizados do </a:t>
            </a:r>
            <a:r>
              <a:rPr lang="pt-BR" dirty="0" err="1"/>
              <a:t>MediaPipe</a:t>
            </a:r>
            <a:r>
              <a:rPr lang="pt-BR" dirty="0"/>
              <a:t> em pontos de pixel</a:t>
            </a:r>
          </a:p>
        </p:txBody>
      </p:sp>
    </p:spTree>
    <p:extLst>
      <p:ext uri="{BB962C8B-B14F-4D97-AF65-F5344CB8AC3E}">
        <p14:creationId xmlns:p14="http://schemas.microsoft.com/office/powerpoint/2010/main" val="1899921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60498-4754-D6D6-049A-FE12633E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54 – shape do nosso frame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F0D0CB-78EB-F65E-5D25-4F423E67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59B356-A376-A3F7-7D1D-FBD93571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03" y="1771837"/>
            <a:ext cx="9734553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683F37-544B-8573-40FB-81E0908A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214" y="2554941"/>
            <a:ext cx="1197816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8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7F9C-B439-1D8A-A7D5-296B8D9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56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384A7-6D23-06A8-2571-EF1F6A5E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Transformando pontos normalizados do </a:t>
            </a:r>
            <a:r>
              <a:rPr lang="pt-BR" dirty="0" err="1"/>
              <a:t>MediaPipe</a:t>
            </a:r>
            <a:r>
              <a:rPr lang="pt-BR" dirty="0"/>
              <a:t> em Pixels</a:t>
            </a:r>
          </a:p>
          <a:p>
            <a:r>
              <a:rPr lang="pt-BR" dirty="0"/>
              <a:t>Para marcar esses pontos no rosto o </a:t>
            </a:r>
            <a:r>
              <a:rPr lang="pt-BR" dirty="0" err="1"/>
              <a:t>MediaPipe</a:t>
            </a:r>
            <a:r>
              <a:rPr lang="pt-BR" dirty="0"/>
              <a:t> precisa que seja Pixels</a:t>
            </a:r>
          </a:p>
        </p:txBody>
      </p:sp>
    </p:spTree>
    <p:extLst>
      <p:ext uri="{BB962C8B-B14F-4D97-AF65-F5344CB8AC3E}">
        <p14:creationId xmlns:p14="http://schemas.microsoft.com/office/powerpoint/2010/main" val="2090804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33433-CE37-9EE5-7098-FF65647A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57 – Objeto 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00A31F-02DD-E7FF-6FC6-1001E53A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10FCDB-F6F1-E73F-17BB-CE8B0577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875"/>
            <a:ext cx="10282518" cy="44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8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326F-7127-84A1-FB53-E794C43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58 – face recebe </a:t>
            </a:r>
            <a:r>
              <a:rPr lang="pt-BR" dirty="0" err="1"/>
              <a:t>face_landmarks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262AE-E060-9FF8-AEA6-67C457EE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3"/>
            <a:ext cx="10515600" cy="1009650"/>
          </a:xfrm>
        </p:spPr>
        <p:txBody>
          <a:bodyPr/>
          <a:lstStyle/>
          <a:p>
            <a:r>
              <a:rPr lang="pt-BR" dirty="0"/>
              <a:t>face = </a:t>
            </a:r>
            <a:r>
              <a:rPr lang="pt-BR" b="1" dirty="0" err="1"/>
              <a:t>face_landmarks</a:t>
            </a:r>
            <a:r>
              <a:rPr lang="pt-BR" b="1" dirty="0"/>
              <a:t>: </a:t>
            </a:r>
            <a:r>
              <a:rPr lang="pt-BR" dirty="0"/>
              <a:t>ele tem as coordenadas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A5AE2E-35F3-9DA8-F803-FA7DE9E3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88" y="1690687"/>
            <a:ext cx="9845382" cy="26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8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B9BBE-6563-4068-30DF-723DB07F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59 - Normalizando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32BD5D-3A1B-4976-64C5-58B572CA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4F451B-6CDE-7E92-0C31-FEFD45D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69635" cy="10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33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08906-BF85-4241-778A-17F13E7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8" y="176866"/>
            <a:ext cx="5266765" cy="1325563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pt-BR" b="1" dirty="0"/>
              <a:t>Passo 60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242DF-6238-324F-3670-CCA1222C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EA83D4-0D76-ABB3-A8ED-B4372486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622" y="44917"/>
            <a:ext cx="6057900" cy="4838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DBD199-8B40-FA77-1AFC-EF6596FD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8" y="4883617"/>
            <a:ext cx="11891044" cy="149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2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03A16-7F3F-21B1-02DE-804E647A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-234950"/>
            <a:ext cx="10515600" cy="1325563"/>
          </a:xfrm>
        </p:spPr>
        <p:txBody>
          <a:bodyPr/>
          <a:lstStyle/>
          <a:p>
            <a:r>
              <a:rPr lang="pt-BR" dirty="0"/>
              <a:t>Passo 61 – EAR dos olhos D e </a:t>
            </a:r>
            <a:r>
              <a:rPr lang="pt-BR" dirty="0" err="1"/>
              <a:t>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3FE02A-EF43-C0DE-C3F1-2AC6431C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1" y="1467645"/>
            <a:ext cx="7433237" cy="24907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7E0746-DA8C-4D43-B912-F7237E4A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0" y="4335464"/>
            <a:ext cx="7289656" cy="22102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7412C24-BD66-4365-AA9C-D6AC1D485E08}"/>
              </a:ext>
            </a:extLst>
          </p:cNvPr>
          <p:cNvSpPr txBox="1"/>
          <p:nvPr/>
        </p:nvSpPr>
        <p:spPr>
          <a:xfrm>
            <a:off x="2743201" y="1313756"/>
            <a:ext cx="157162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b="1" dirty="0" err="1"/>
              <a:t>np.linalg.norm</a:t>
            </a:r>
            <a:r>
              <a:rPr lang="pt-BR" sz="1400" b="1" dirty="0"/>
              <a:t>(  )</a:t>
            </a:r>
          </a:p>
        </p:txBody>
      </p:sp>
    </p:spTree>
    <p:extLst>
      <p:ext uri="{BB962C8B-B14F-4D97-AF65-F5344CB8AC3E}">
        <p14:creationId xmlns:p14="http://schemas.microsoft.com/office/powerpoint/2010/main" val="76676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70A216-2412-4931-8D7C-6830FFC7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1" y="1499228"/>
            <a:ext cx="9712397" cy="508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2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D23E2-10BD-4AA5-913E-CBF79D46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DAE9B0-FEDC-4AE0-952B-7AC2F1CF1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181"/>
            <a:ext cx="10515600" cy="4351338"/>
          </a:xfrm>
        </p:spPr>
        <p:txBody>
          <a:bodyPr/>
          <a:lstStyle/>
          <a:p>
            <a:r>
              <a:rPr lang="pt-BR" dirty="0" err="1"/>
              <a:t>NumPy</a:t>
            </a:r>
            <a:r>
              <a:rPr lang="pt-BR" dirty="0"/>
              <a:t> – </a:t>
            </a:r>
            <a:r>
              <a:rPr lang="pt-BR" dirty="0" err="1"/>
              <a:t>Arrays</a:t>
            </a:r>
            <a:endParaRPr lang="pt-BR" dirty="0"/>
          </a:p>
          <a:p>
            <a:r>
              <a:rPr lang="pt-BR" dirty="0"/>
              <a:t>Tipos de </a:t>
            </a:r>
            <a:r>
              <a:rPr lang="pt-BR" dirty="0" err="1"/>
              <a:t>Arrays</a:t>
            </a:r>
            <a:r>
              <a:rPr lang="pt-BR" dirty="0"/>
              <a:t> da Computação:</a:t>
            </a:r>
          </a:p>
          <a:p>
            <a:pPr lvl="1"/>
            <a:r>
              <a:rPr lang="pt-BR" dirty="0"/>
              <a:t>Unidimensional</a:t>
            </a:r>
          </a:p>
          <a:p>
            <a:pPr lvl="1"/>
            <a:r>
              <a:rPr lang="pt-BR" dirty="0"/>
              <a:t>Bidimensional</a:t>
            </a:r>
          </a:p>
          <a:p>
            <a:pPr lvl="1"/>
            <a:r>
              <a:rPr lang="pt-BR" b="1" dirty="0"/>
              <a:t>Tridimensional</a:t>
            </a:r>
          </a:p>
          <a:p>
            <a:pPr lvl="2"/>
            <a:r>
              <a:rPr lang="pt-BR" b="1" dirty="0"/>
              <a:t>for </a:t>
            </a:r>
            <a:r>
              <a:rPr lang="pt-BR" b="1" dirty="0">
                <a:solidFill>
                  <a:srgbClr val="FF0000"/>
                </a:solidFill>
              </a:rPr>
              <a:t>X</a:t>
            </a:r>
          </a:p>
          <a:p>
            <a:pPr lvl="3"/>
            <a:r>
              <a:rPr lang="pt-BR" b="1" dirty="0"/>
              <a:t>for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Y</a:t>
            </a:r>
          </a:p>
          <a:p>
            <a:pPr lvl="4"/>
            <a:r>
              <a:rPr lang="pt-BR" b="1" dirty="0"/>
              <a:t>for 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</a:rPr>
              <a:t>Z</a:t>
            </a:r>
          </a:p>
          <a:p>
            <a:pPr lvl="4"/>
            <a:endParaRPr lang="pt-BR" b="1" dirty="0"/>
          </a:p>
          <a:p>
            <a:pPr lvl="1"/>
            <a:r>
              <a:rPr lang="pt-BR" dirty="0"/>
              <a:t>N-dimensional</a:t>
            </a:r>
          </a:p>
        </p:txBody>
      </p:sp>
    </p:spTree>
    <p:extLst>
      <p:ext uri="{BB962C8B-B14F-4D97-AF65-F5344CB8AC3E}">
        <p14:creationId xmlns:p14="http://schemas.microsoft.com/office/powerpoint/2010/main" val="2482305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54226-0223-4D62-AAD7-62AE4DCC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14AB6-D9E3-4C66-A53F-623DB1AC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   x in números:</a:t>
            </a:r>
          </a:p>
          <a:p>
            <a:r>
              <a:rPr lang="pt-BR" dirty="0"/>
              <a:t>    print(x)</a:t>
            </a:r>
          </a:p>
        </p:txBody>
      </p:sp>
    </p:spTree>
    <p:extLst>
      <p:ext uri="{BB962C8B-B14F-4D97-AF65-F5344CB8AC3E}">
        <p14:creationId xmlns:p14="http://schemas.microsoft.com/office/powerpoint/2010/main" val="1484590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F35F-C0CE-6860-D985-E3F3DA2C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62 – </a:t>
            </a:r>
            <a:r>
              <a:rPr lang="pt-BR" b="1" dirty="0" err="1"/>
              <a:t>NumPy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E4581-A850-A183-319B-FD389D1A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nessa nova jornada do cálculo EAR</a:t>
            </a:r>
          </a:p>
          <a:p>
            <a:r>
              <a:rPr lang="pt-BR" dirty="0"/>
              <a:t>É importar a biblioteca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pt-BR" dirty="0"/>
              <a:t>Então vamos subir e importar o </a:t>
            </a:r>
            <a:r>
              <a:rPr lang="pt-BR" dirty="0" err="1"/>
              <a:t>NumPY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D04BC-8DFF-82A2-711A-2569C68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429000"/>
            <a:ext cx="8637666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87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F35F-C0CE-6860-D985-E3F3DA2C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62 – </a:t>
            </a:r>
            <a:r>
              <a:rPr lang="pt-BR" b="1" dirty="0" err="1"/>
              <a:t>NumPy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E4581-A850-A183-319B-FD389D1A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nessa nova jornada do cálculo EAR</a:t>
            </a:r>
          </a:p>
          <a:p>
            <a:r>
              <a:rPr lang="pt-BR" dirty="0"/>
              <a:t>É importar a biblioteca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pt-BR" dirty="0"/>
              <a:t>Então vamos subir e importar o </a:t>
            </a:r>
            <a:r>
              <a:rPr lang="pt-BR" dirty="0" err="1"/>
              <a:t>NumPY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D04BC-8DFF-82A2-711A-2569C68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429000"/>
            <a:ext cx="8637666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92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77DB0-AAFF-FF4B-B5BE-98E91F9E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63 – Criando a função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9BF47-E133-0874-E8A2-6E06B0D7C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Precisamos calcular o valor de EAR para o olho direito e para o olho esquerdo. </a:t>
            </a:r>
          </a:p>
          <a:p>
            <a:r>
              <a:rPr lang="pt-BR" dirty="0"/>
              <a:t>O resultado dessa função será a média do valor entre esses dois </a:t>
            </a:r>
            <a:r>
              <a:rPr lang="pt-BR" dirty="0" err="1"/>
              <a:t>EARs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368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A17A6-81CC-2BE8-4CC1-06F3EE23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64 – Criando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DDBF2-E145-D5E0-7A28-6C020B9F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vamos passar </a:t>
            </a:r>
            <a:r>
              <a:rPr lang="pt-BR" dirty="0" err="1"/>
              <a:t>def</a:t>
            </a:r>
            <a:r>
              <a:rPr lang="pt-BR" dirty="0"/>
              <a:t> para criarmos a função. </a:t>
            </a:r>
          </a:p>
          <a:p>
            <a:r>
              <a:rPr lang="pt-BR" dirty="0"/>
              <a:t>Ela se chamará </a:t>
            </a:r>
            <a:r>
              <a:rPr lang="pt-BR" dirty="0" err="1"/>
              <a:t>calculo_ear</a:t>
            </a:r>
            <a:r>
              <a:rPr lang="pt-BR" dirty="0"/>
              <a:t>(). </a:t>
            </a:r>
          </a:p>
          <a:p>
            <a:r>
              <a:rPr lang="pt-BR" dirty="0"/>
              <a:t>Dentro dos parâmetros da função, vamos solicitar as coordenadas da face e os pontos referentes ao olho esquerdo e ao olho direito: </a:t>
            </a:r>
            <a:r>
              <a:rPr lang="pt-BR" b="1" dirty="0"/>
              <a:t>face, </a:t>
            </a:r>
            <a:r>
              <a:rPr lang="pt-BR" b="1" dirty="0" err="1"/>
              <a:t>p_olho_dir,p_olho_esq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74411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652F4-5142-656E-DC42-4F5B2174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65 –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582EA3-7184-04DC-33C5-E4D3C06F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B90D25-48AE-0EA6-7D17-BEF2BE64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" y="1825625"/>
            <a:ext cx="12129672" cy="31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3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09420-8FA0-ECB1-A91D-40B41302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66 – Calculo do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CB3C45-4AEF-5E57-7232-27455060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/>
              <a:t>Assim, adicionamos o EAR no texto.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", esperar inicializar e, está pronto! </a:t>
            </a:r>
          </a:p>
          <a:p>
            <a:r>
              <a:rPr lang="pt-BR" dirty="0"/>
              <a:t>Nossa janela de vídeo apareceu e mostra tanto a visualização da nossa face com os pontos, quanto o valor do EAR sendo calculado ao lado superior esquerdo da tela. Há uma variação no valor se estamos com o olho aberto ou fechado.</a:t>
            </a:r>
          </a:p>
        </p:txBody>
      </p:sp>
    </p:spTree>
    <p:extLst>
      <p:ext uri="{BB962C8B-B14F-4D97-AF65-F5344CB8AC3E}">
        <p14:creationId xmlns:p14="http://schemas.microsoft.com/office/powerpoint/2010/main" val="12111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04B180-B7FE-BCF6-C1D5-E310BC26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34" y="112981"/>
            <a:ext cx="8243047" cy="6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2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BC4797-B586-35DD-3D98-20AB04D8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52954"/>
            <a:ext cx="8492912" cy="68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89893-1521-492F-9180-56333087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B935E-C90B-4A95-A470-76770AF7D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3A739E-3150-4231-86C1-9A3AD5333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876193" cy="18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5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022CE14-2042-4997-B263-F8FAADB8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99" y="74896"/>
            <a:ext cx="8475103" cy="67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50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52E67-11E1-45FD-AE4E-76AAC26D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Quanto tempo você fica com olho fechado?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7D1AD3-0FA3-41E6-99CB-0F9B2D93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7712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377AB-1CDA-F9A2-87AB-0C880772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67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19FF28-916C-FBF0-6081-A8DDAB7D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Se estamos sonolentos, com vontade de dormir, tendemos a fechar os olhos por mais tempo ou a fechá-los de vez e dormir. </a:t>
            </a:r>
          </a:p>
          <a:p>
            <a:r>
              <a:rPr lang="pt-BR" dirty="0"/>
              <a:t>Quando construímos um código de análise da sonolência através dos olhos, precisamos verificar </a:t>
            </a:r>
            <a:r>
              <a:rPr lang="pt-BR" b="1" dirty="0"/>
              <a:t>quanto tempo a pessoa que está sendo analisada passa de olhos fechados</a:t>
            </a:r>
            <a:r>
              <a:rPr lang="pt-BR" dirty="0"/>
              <a:t>. </a:t>
            </a:r>
          </a:p>
          <a:p>
            <a:r>
              <a:rPr lang="pt-BR" dirty="0"/>
              <a:t>Nós podemos fazer isso, pois já sabemos calcular e verificar o valor de EAR.</a:t>
            </a:r>
          </a:p>
          <a:p>
            <a:r>
              <a:rPr lang="pt-BR" dirty="0"/>
              <a:t>Vamos trabalhar com o tempo em que os olhos ficam fechados e o tempo em que o valor de EAR estará menor.</a:t>
            </a:r>
          </a:p>
          <a:p>
            <a:r>
              <a:rPr lang="pt-BR" dirty="0"/>
              <a:t>Isso porque quando o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EAR está alto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dirty="0"/>
              <a:t>significa que o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olho está aberto</a:t>
            </a:r>
            <a:r>
              <a:rPr lang="pt-BR" dirty="0"/>
              <a:t>, mas </a:t>
            </a:r>
            <a:r>
              <a:rPr lang="pt-BR" b="1" dirty="0">
                <a:solidFill>
                  <a:srgbClr val="FF0000"/>
                </a:solidFill>
              </a:rPr>
              <a:t>quando ele diminui</a:t>
            </a:r>
            <a:r>
              <a:rPr lang="pt-BR" dirty="0"/>
              <a:t>, quer dizer que o </a:t>
            </a:r>
            <a:r>
              <a:rPr lang="pt-BR" b="1" dirty="0">
                <a:solidFill>
                  <a:srgbClr val="FF0000"/>
                </a:solidFill>
              </a:rPr>
              <a:t>olho está fechado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411498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5EC2D-6B6E-4EC8-6ECB-6E57DA7C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68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CEF190-9B7F-8486-90C1-800007BCC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olho tem suas particularidades. </a:t>
            </a:r>
          </a:p>
          <a:p>
            <a:r>
              <a:rPr lang="pt-BR" dirty="0"/>
              <a:t>Existem aberturas oculares diferentes. </a:t>
            </a:r>
          </a:p>
          <a:p>
            <a:r>
              <a:rPr lang="pt-BR" dirty="0"/>
              <a:t>Quando eu estou com o olho aberto, meu EAR é sempre um valor acima de 0.3, aproximadamente 0.4.</a:t>
            </a:r>
          </a:p>
          <a:p>
            <a:r>
              <a:rPr lang="pt-BR" dirty="0"/>
              <a:t>Se fecho os olhos ou se os deixo </a:t>
            </a:r>
            <a:r>
              <a:rPr lang="pt-BR" dirty="0" err="1"/>
              <a:t>semi</a:t>
            </a:r>
            <a:r>
              <a:rPr lang="pt-BR" dirty="0"/>
              <a:t> cerrados, o valor de EAR é aproximadamente 0.22. </a:t>
            </a:r>
          </a:p>
        </p:txBody>
      </p:sp>
    </p:spTree>
    <p:extLst>
      <p:ext uri="{BB962C8B-B14F-4D97-AF65-F5344CB8AC3E}">
        <p14:creationId xmlns:p14="http://schemas.microsoft.com/office/powerpoint/2010/main" val="3849158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CBE90-1FA2-2995-9931-2F992BD9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18B7D-A321-793C-D9C7-B93A2787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podemos dizer que o valor 0.3 é o limiar entre o olho aberto e fechado.</a:t>
            </a:r>
          </a:p>
          <a:p>
            <a:r>
              <a:rPr lang="pt-BR" dirty="0"/>
              <a:t>Eu vou memorizar esse valor. </a:t>
            </a:r>
          </a:p>
          <a:p>
            <a:r>
              <a:rPr lang="pt-BR" dirty="0"/>
              <a:t>Recomendo que você também verifique seus valores: tanto para quando o olho está aberto, quanto para quando está fechado e memorize o limiar, ele será usado logo mais.</a:t>
            </a:r>
          </a:p>
        </p:txBody>
      </p:sp>
    </p:spTree>
    <p:extLst>
      <p:ext uri="{BB962C8B-B14F-4D97-AF65-F5344CB8AC3E}">
        <p14:creationId xmlns:p14="http://schemas.microsoft.com/office/powerpoint/2010/main" val="30690523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06D97-D746-8CAF-D892-75F091D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69 -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113F07-9ECB-6778-8A3B-4D6342BA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9F47C9-4EC6-F5E3-A62A-BBDEB110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6693"/>
            <a:ext cx="5795681" cy="46202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473FD2-9A81-2DD7-4945-120D9067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371" y="1556693"/>
            <a:ext cx="5795681" cy="46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6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3508B-7D5C-4396-9FED-6CC53EFB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70 – biblioteca time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7072B-8B00-4638-D917-3CB5720E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fecharemos a janela de vídeo e começaremos a trabalhar com o tempo. </a:t>
            </a:r>
          </a:p>
          <a:p>
            <a:r>
              <a:rPr lang="pt-BR" dirty="0"/>
              <a:t>Para isso, vamos retornar à célula dos </a:t>
            </a:r>
            <a:r>
              <a:rPr lang="pt-BR" dirty="0" err="1"/>
              <a:t>imports</a:t>
            </a:r>
            <a:r>
              <a:rPr lang="pt-BR" dirty="0"/>
              <a:t>.</a:t>
            </a:r>
          </a:p>
          <a:p>
            <a:r>
              <a:rPr lang="pt-BR" dirty="0"/>
              <a:t>Nós apertaremos "</a:t>
            </a:r>
            <a:r>
              <a:rPr lang="pt-BR" dirty="0" err="1"/>
              <a:t>Enter</a:t>
            </a:r>
            <a:r>
              <a:rPr lang="pt-BR" dirty="0"/>
              <a:t>" e adicionaremos a </a:t>
            </a:r>
            <a:r>
              <a:rPr lang="pt-BR" b="1" dirty="0"/>
              <a:t>biblioteca time</a:t>
            </a:r>
            <a:r>
              <a:rPr lang="pt-BR" dirty="0"/>
              <a:t>, que lida com o tempo.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58EFCE-905C-DCBB-3F30-7D2E282B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3755091"/>
            <a:ext cx="7645213" cy="24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75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59907-E56C-3DDC-A0C7-3513CF7D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71 -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CB5F50-E7FB-EC28-CAAC-E3EDF811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68084A-7C7F-17F9-EAC5-EA3D7C13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9097972" cy="30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5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E8DAA-E949-9EFA-FD55-8FE0599B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72 - Dormindo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1ED61-720D-CEF3-7800-11FD0B07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67D4B-F2BD-45EE-2B9E-BCD4532E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82" y="1825625"/>
            <a:ext cx="5851536" cy="1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2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889F2-A4BD-2DA9-B2A1-F6096B78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73 – Calculando o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9C2D9-C609-3A64-617F-B7FD862F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44149E-AECE-914D-DDCC-E7CDFDDD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2684"/>
            <a:ext cx="10897042" cy="26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8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425132-1BE5-4238-94A8-5F3DA39F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05" y="1412540"/>
            <a:ext cx="60388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EB054-58F5-92BC-E93B-01824D06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78 </a:t>
            </a:r>
            <a:r>
              <a:rPr lang="pt-BR" dirty="0"/>
              <a:t>– Calculando o Tempo que o olho ficou fechado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525079-0F16-37CE-752A-D54F9CBD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podemos calcular o tempo geral, isto é, o tempo em que o olho ficou fechado. </a:t>
            </a:r>
          </a:p>
          <a:p>
            <a:r>
              <a:rPr lang="pt-BR" dirty="0"/>
              <a:t>Para isso, criaremos uma variável chamada tempo. </a:t>
            </a:r>
          </a:p>
          <a:p>
            <a:r>
              <a:rPr lang="pt-BR" dirty="0"/>
              <a:t>Esse tempo será igual ao tempo final (o tempo em "tempo real") menos o tempo inicial (o tempo marcado toda vez que fechamos os olhos).</a:t>
            </a:r>
          </a:p>
        </p:txBody>
      </p:sp>
    </p:spTree>
    <p:extLst>
      <p:ext uri="{BB962C8B-B14F-4D97-AF65-F5344CB8AC3E}">
        <p14:creationId xmlns:p14="http://schemas.microsoft.com/office/powerpoint/2010/main" val="850057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50EDCB-AAE0-704C-1E46-9C36B413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65" y="672"/>
            <a:ext cx="8471647" cy="67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53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96C58-5C55-518D-2BB0-17498FE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79 – Revisando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993E5-63E8-040C-1481-8E647C44A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99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5038E-4218-29A3-2B33-C2DE7783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80 – Verificando problemas no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FADE5F-8860-5FA4-6C69-548D174BE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</p:txBody>
      </p:sp>
    </p:spTree>
    <p:extLst>
      <p:ext uri="{BB962C8B-B14F-4D97-AF65-F5344CB8AC3E}">
        <p14:creationId xmlns:p14="http://schemas.microsoft.com/office/powerpoint/2010/main" val="19210280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FF58F-B29D-AE63-8438-5144430A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81 – Rodar novamente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4931ED-25CF-ADAB-5A82-E74682A8D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</a:t>
            </a:r>
            <a:r>
              <a:rPr lang="pt-BR" b="1" dirty="0"/>
              <a:t>rodar a célula </a:t>
            </a:r>
            <a:r>
              <a:rPr lang="pt-BR" dirty="0"/>
              <a:t>em que produzimos nosso código de </a:t>
            </a:r>
            <a:r>
              <a:rPr lang="pt-BR" b="1" dirty="0"/>
              <a:t>verificação de EAR </a:t>
            </a:r>
            <a:r>
              <a:rPr lang="pt-BR" dirty="0"/>
              <a:t>e fazer essa análise. </a:t>
            </a:r>
          </a:p>
          <a:p>
            <a:r>
              <a:rPr lang="pt-BR" dirty="0"/>
              <a:t>Se eu fecho </a:t>
            </a:r>
            <a:r>
              <a:rPr lang="pt-BR" b="1" dirty="0"/>
              <a:t>meus olhos</a:t>
            </a:r>
            <a:r>
              <a:rPr lang="pt-BR" dirty="0"/>
              <a:t>, o tempo passa a ser contado e uma </a:t>
            </a:r>
            <a:r>
              <a:rPr lang="pt-BR" b="1" dirty="0"/>
              <a:t>mensagem de alerta </a:t>
            </a:r>
            <a:r>
              <a:rPr lang="pt-BR" dirty="0"/>
              <a:t>aparece caso permaneça com os olhos fechados por muito tempo. </a:t>
            </a:r>
          </a:p>
        </p:txBody>
      </p:sp>
    </p:spTree>
    <p:extLst>
      <p:ext uri="{BB962C8B-B14F-4D97-AF65-F5344CB8AC3E}">
        <p14:creationId xmlns:p14="http://schemas.microsoft.com/office/powerpoint/2010/main" val="13893299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7F90-93F1-6CAA-1B8D-99464D3D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82 –Ponto de inflexão (olhos)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F15CE7-9219-6141-2981-D26AF4C45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  <a:p>
            <a:pPr lvl="1"/>
            <a:r>
              <a:rPr lang="pt-BR" dirty="0"/>
              <a:t>Identificar as coordenadas e os pontos da solução Face </a:t>
            </a:r>
            <a:r>
              <a:rPr lang="pt-BR" dirty="0" err="1"/>
              <a:t>Mesh</a:t>
            </a:r>
            <a:r>
              <a:rPr lang="pt-BR" dirty="0"/>
              <a:t>; </a:t>
            </a:r>
          </a:p>
          <a:p>
            <a:pPr lvl="1"/>
            <a:r>
              <a:rPr lang="pt-BR" dirty="0"/>
              <a:t>Localizar e exibir os pontos que representam os olhos direito e esquerdo;</a:t>
            </a:r>
          </a:p>
          <a:p>
            <a:pPr lvl="1"/>
            <a:r>
              <a:rPr lang="pt-BR" dirty="0"/>
              <a:t>Interpretar as coordenadas do </a:t>
            </a:r>
            <a:r>
              <a:rPr lang="pt-BR" dirty="0" err="1"/>
              <a:t>MediaPipe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Explorar o estado da arte para criação de um projeto;</a:t>
            </a:r>
          </a:p>
          <a:p>
            <a:pPr lvl="1"/>
            <a:r>
              <a:rPr lang="pt-BR" dirty="0"/>
              <a:t>Formular o cálculo do índice de nível de abertura dos olhos; e</a:t>
            </a:r>
          </a:p>
          <a:p>
            <a:pPr lvl="1"/>
            <a:r>
              <a:rPr lang="pt-BR" dirty="0"/>
              <a:t>Desenvolver o cálculo de EAR em código.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606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798C2-52AA-9EC3-E1F9-A51A151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25A8B1-38EC-96E1-877A-104E5A28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93912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5B7FE-660C-9574-1EE1-4E511E73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474E7-94FC-AD0E-4713-77077F86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B4E743-8782-4207-F262-3276A513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1638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B039-48F2-65F1-56D2-AB5D6293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BF1F6-66F5-9713-BD6C-CC081591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2DABA-FE16-BCDE-3DEA-E0344681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a célula em que produzimos nosso código de verificação de EAR e fazer essa análise. </a:t>
            </a:r>
          </a:p>
          <a:p>
            <a:r>
              <a:rPr lang="pt-BR" dirty="0"/>
              <a:t>Se eu fecho meus olhos, o tempo passa a ser contado e uma mensagem de alerta aparece caso permaneça com os olhos fechados por muito tempo..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6849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9984D-DCFB-2C28-B087-31B971DF7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0AAE-5FF9-E7A6-4E15-BFE717CE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9E943-BD8B-4BC5-B925-8D553174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entanto, se eu estiver sorrindo, dando uma gargalhada, meus olhos ficarão </a:t>
            </a:r>
            <a:r>
              <a:rPr lang="pt-BR" b="1" dirty="0" err="1"/>
              <a:t>semi</a:t>
            </a:r>
            <a:r>
              <a:rPr lang="pt-BR" b="1" dirty="0"/>
              <a:t> cerrados</a:t>
            </a:r>
            <a:r>
              <a:rPr lang="pt-BR" dirty="0"/>
              <a:t>.</a:t>
            </a:r>
          </a:p>
          <a:p>
            <a:r>
              <a:rPr lang="pt-BR" dirty="0"/>
              <a:t>Isso faz com que o nosso código entenda que os olhos estão fechados. </a:t>
            </a:r>
          </a:p>
          <a:p>
            <a:r>
              <a:rPr lang="pt-BR" dirty="0"/>
              <a:t>Vou fazer o teste sorrindo.</a:t>
            </a:r>
          </a:p>
          <a:p>
            <a:r>
              <a:rPr lang="pt-BR" dirty="0"/>
              <a:t>A mensagem apareceu.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59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4300</Words>
  <Application>Microsoft Office PowerPoint</Application>
  <PresentationFormat>Widescreen</PresentationFormat>
  <Paragraphs>395</Paragraphs>
  <Slides>122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122</vt:i4>
      </vt:variant>
    </vt:vector>
  </HeadingPairs>
  <TitlesOfParts>
    <vt:vector size="126" baseType="lpstr">
      <vt:lpstr>Arial</vt:lpstr>
      <vt:lpstr>Calibri</vt:lpstr>
      <vt:lpstr>Calibri Light</vt:lpstr>
      <vt:lpstr>Tema do Office</vt:lpstr>
      <vt:lpstr>Visão Computacional com OpenCV e MediaPipe</vt:lpstr>
      <vt:lpstr>Passo 1</vt:lpstr>
      <vt:lpstr>Passo 2</vt:lpstr>
      <vt:lpstr>Passo 3</vt:lpstr>
      <vt:lpstr>Passo 4</vt:lpstr>
      <vt:lpstr>Passo 5</vt:lpstr>
      <vt:lpstr>Passo 6</vt:lpstr>
      <vt:lpstr>Passo 7</vt:lpstr>
      <vt:lpstr>Resultado final</vt:lpstr>
      <vt:lpstr>Passo 8</vt:lpstr>
      <vt:lpstr>Passo 9 </vt:lpstr>
      <vt:lpstr>Passo 10</vt:lpstr>
      <vt:lpstr>Passo 11</vt:lpstr>
      <vt:lpstr>Passo 12</vt:lpstr>
      <vt:lpstr>Passo 13</vt:lpstr>
      <vt:lpstr>Passo 14</vt:lpstr>
      <vt:lpstr>Passo 15</vt:lpstr>
      <vt:lpstr>Passo 16</vt:lpstr>
      <vt:lpstr>Passo 17</vt:lpstr>
      <vt:lpstr>Passo 18</vt:lpstr>
      <vt:lpstr>Resultado final</vt:lpstr>
      <vt:lpstr>Resultado final</vt:lpstr>
      <vt:lpstr>Passo 19</vt:lpstr>
      <vt:lpstr>Passo 20</vt:lpstr>
      <vt:lpstr>Passo 21</vt:lpstr>
      <vt:lpstr>Nessa aula, você aprendeu a:</vt:lpstr>
      <vt:lpstr>Mapeando os olhos</vt:lpstr>
      <vt:lpstr>Passo 22 - Coordenadas</vt:lpstr>
      <vt:lpstr>Passo 23</vt:lpstr>
      <vt:lpstr>Passo 23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24 – Acessando coordenadas</vt:lpstr>
      <vt:lpstr>Passo 25 – Acessando coordenadas</vt:lpstr>
      <vt:lpstr>Passo 26 – 468 pontos</vt:lpstr>
      <vt:lpstr>Apresentação do PowerPoint</vt:lpstr>
      <vt:lpstr>Apresentação do PowerPoint</vt:lpstr>
      <vt:lpstr>Apresentação do PowerPoint</vt:lpstr>
      <vt:lpstr>Apresentação do PowerPoint</vt:lpstr>
      <vt:lpstr>Passo 27 – Analisando os olhos</vt:lpstr>
      <vt:lpstr>Passo 28 – Artigo (Papers)</vt:lpstr>
      <vt:lpstr>Passo 29 – Pontos dos Olhos</vt:lpstr>
      <vt:lpstr>Passo 30 – O artigo</vt:lpstr>
      <vt:lpstr>Passo 40 – 12 pontos nos olhos </vt:lpstr>
      <vt:lpstr>Passo 41 - EAR</vt:lpstr>
      <vt:lpstr>Passo 42 – A Fórmula</vt:lpstr>
      <vt:lpstr>Passo 43 – Distância Euclidiana</vt:lpstr>
      <vt:lpstr>Passo 44 - EAR</vt:lpstr>
      <vt:lpstr>Passo 45 – Entendendo a fórmula</vt:lpstr>
      <vt:lpstr>Passo 46 – A fórmula </vt:lpstr>
      <vt:lpstr>Passo 47 – Distância Euclidiana</vt:lpstr>
      <vt:lpstr>Passo 48 – Os olhos</vt:lpstr>
      <vt:lpstr>Passo 49 – Os pontos dos olhos</vt:lpstr>
      <vt:lpstr>Passo 50 – Criando uma lista</vt:lpstr>
      <vt:lpstr>Passo 51 – Olhos </vt:lpstr>
      <vt:lpstr>Passo 52 – Visualização no OpenCV </vt:lpstr>
      <vt:lpstr>Passo 53  - Adicionando código</vt:lpstr>
      <vt:lpstr>Passo 54 – shape do nosso frame</vt:lpstr>
      <vt:lpstr>Apresentação do PowerPoint</vt:lpstr>
      <vt:lpstr>Passo 56 </vt:lpstr>
      <vt:lpstr>Passo 57 – Objeto face</vt:lpstr>
      <vt:lpstr>Passo 58 – face recebe face_landmarks </vt:lpstr>
      <vt:lpstr>Passo 59 - Normalizando</vt:lpstr>
      <vt:lpstr>Passo 60 </vt:lpstr>
      <vt:lpstr>Passo 61 – EAR dos olhos D e E</vt:lpstr>
      <vt:lpstr>Ambientação</vt:lpstr>
      <vt:lpstr>Apresentação do PowerPoint</vt:lpstr>
      <vt:lpstr>Passo 62 – NumPy</vt:lpstr>
      <vt:lpstr>Passo 62 – NumPy</vt:lpstr>
      <vt:lpstr>Passo 63 – Criando a função </vt:lpstr>
      <vt:lpstr>Passo 64 – Criando a função</vt:lpstr>
      <vt:lpstr>Passo 65 – A função</vt:lpstr>
      <vt:lpstr>Passo 66 – Calculo do EAR</vt:lpstr>
      <vt:lpstr>Apresentação do PowerPoint</vt:lpstr>
      <vt:lpstr>Apresentação do PowerPoint</vt:lpstr>
      <vt:lpstr>Apresentação do PowerPoint</vt:lpstr>
      <vt:lpstr>Quanto tempo você fica com olho fechado?</vt:lpstr>
      <vt:lpstr>Passo 67 – Calculo do Tempo</vt:lpstr>
      <vt:lpstr>Passo 68 – Calculo do Tempo</vt:lpstr>
      <vt:lpstr>Passo 69 – Calculo do Tempo</vt:lpstr>
      <vt:lpstr>Passo 69 - Limiar</vt:lpstr>
      <vt:lpstr>Passo 70 – biblioteca time</vt:lpstr>
      <vt:lpstr>Passo 71 - Tempo</vt:lpstr>
      <vt:lpstr>Passo 72 - Dormindo </vt:lpstr>
      <vt:lpstr>Passo 73 – Calculando o limiar</vt:lpstr>
      <vt:lpstr>Passo 78 – Calculando o Tempo que o olho ficou fechado</vt:lpstr>
      <vt:lpstr>Apresentação do PowerPoint</vt:lpstr>
      <vt:lpstr>Passo 79 – Revisando</vt:lpstr>
      <vt:lpstr>Passo 80 – Verificando problemas no projeto</vt:lpstr>
      <vt:lpstr>Passo 81 – Rodar novamente</vt:lpstr>
      <vt:lpstr>Passo 82 –Ponto de inflexão (olhos)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Passo 84 </vt:lpstr>
      <vt:lpstr>Passo 85  </vt:lpstr>
      <vt:lpstr>Passo 86</vt:lpstr>
      <vt:lpstr>Passo 87</vt:lpstr>
      <vt:lpstr>Passo – 88 (copie o if dos olhos)</vt:lpstr>
      <vt:lpstr>Passo 99 </vt:lpstr>
      <vt:lpstr>Passo 100 – Verificar o resultado</vt:lpstr>
      <vt:lpstr>Passo 101 - MAR</vt:lpstr>
      <vt:lpstr>Passo - 102</vt:lpstr>
      <vt:lpstr>Passo 103 – Função para MAR</vt:lpstr>
      <vt:lpstr>Apresentação do PowerPoint</vt:lpstr>
      <vt:lpstr>Passo 104 - Testando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Dever de Casa</dc:title>
  <dc:creator>ead</dc:creator>
  <cp:lastModifiedBy>ead</cp:lastModifiedBy>
  <cp:revision>16</cp:revision>
  <dcterms:created xsi:type="dcterms:W3CDTF">2024-11-01T21:31:04Z</dcterms:created>
  <dcterms:modified xsi:type="dcterms:W3CDTF">2024-11-08T18:33:06Z</dcterms:modified>
</cp:coreProperties>
</file>